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57" r:id="rId3"/>
    <p:sldId id="258" r:id="rId4"/>
    <p:sldId id="259" r:id="rId5"/>
    <p:sldId id="275" r:id="rId6"/>
    <p:sldId id="276" r:id="rId7"/>
    <p:sldId id="277" r:id="rId8"/>
    <p:sldId id="278" r:id="rId9"/>
    <p:sldId id="260" r:id="rId10"/>
    <p:sldId id="262" r:id="rId11"/>
    <p:sldId id="263" r:id="rId12"/>
    <p:sldId id="265" r:id="rId13"/>
    <p:sldId id="266" r:id="rId14"/>
    <p:sldId id="267" r:id="rId15"/>
    <p:sldId id="272" r:id="rId16"/>
    <p:sldId id="273" r:id="rId17"/>
    <p:sldId id="274" r:id="rId18"/>
    <p:sldId id="269" r:id="rId19"/>
    <p:sldId id="270" r:id="rId20"/>
    <p:sldId id="271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9" autoAdjust="0"/>
    <p:restoredTop sz="94660" autoAdjust="0"/>
  </p:normalViewPr>
  <p:slideViewPr>
    <p:cSldViewPr snapToGrid="0">
      <p:cViewPr varScale="1">
        <p:scale>
          <a:sx n="61" d="100"/>
          <a:sy n="61" d="100"/>
        </p:scale>
        <p:origin x="-186" y="-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132E4-F976-46DA-84DA-9282A8090C19}" type="datetimeFigureOut">
              <a:rPr lang="ru-RU" smtClean="0"/>
              <a:pPr/>
              <a:t>25.10.2015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514EE-DAC3-45E5-918E-A72066D3481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89272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132E4-F976-46DA-84DA-9282A8090C19}" type="datetimeFigureOut">
              <a:rPr lang="ru-RU" smtClean="0"/>
              <a:pPr/>
              <a:t>25.10.2015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514EE-DAC3-45E5-918E-A72066D3481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61799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132E4-F976-46DA-84DA-9282A8090C19}" type="datetimeFigureOut">
              <a:rPr lang="ru-RU" smtClean="0"/>
              <a:pPr/>
              <a:t>25.10.2015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514EE-DAC3-45E5-918E-A72066D3481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11121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132E4-F976-46DA-84DA-9282A8090C19}" type="datetimeFigureOut">
              <a:rPr lang="ru-RU" smtClean="0"/>
              <a:pPr/>
              <a:t>25.10.2015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514EE-DAC3-45E5-918E-A72066D3481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8229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132E4-F976-46DA-84DA-9282A8090C19}" type="datetimeFigureOut">
              <a:rPr lang="ru-RU" smtClean="0"/>
              <a:pPr/>
              <a:t>25.10.2015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514EE-DAC3-45E5-918E-A72066D3481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49114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132E4-F976-46DA-84DA-9282A8090C19}" type="datetimeFigureOut">
              <a:rPr lang="ru-RU" smtClean="0"/>
              <a:pPr/>
              <a:t>25.10.2015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514EE-DAC3-45E5-918E-A72066D3481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18540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132E4-F976-46DA-84DA-9282A8090C19}" type="datetimeFigureOut">
              <a:rPr lang="ru-RU" smtClean="0"/>
              <a:pPr/>
              <a:t>25.10.2015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514EE-DAC3-45E5-918E-A72066D3481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52260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132E4-F976-46DA-84DA-9282A8090C19}" type="datetimeFigureOut">
              <a:rPr lang="ru-RU" smtClean="0"/>
              <a:pPr/>
              <a:t>25.10.2015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514EE-DAC3-45E5-918E-A72066D3481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89317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132E4-F976-46DA-84DA-9282A8090C19}" type="datetimeFigureOut">
              <a:rPr lang="ru-RU" smtClean="0"/>
              <a:pPr/>
              <a:t>25.10.2015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514EE-DAC3-45E5-918E-A72066D3481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20123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132E4-F976-46DA-84DA-9282A8090C19}" type="datetimeFigureOut">
              <a:rPr lang="ru-RU" smtClean="0"/>
              <a:pPr/>
              <a:t>25.10.2015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514EE-DAC3-45E5-918E-A72066D3481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41803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132E4-F976-46DA-84DA-9282A8090C19}" type="datetimeFigureOut">
              <a:rPr lang="ru-RU" smtClean="0"/>
              <a:pPr/>
              <a:t>25.10.2015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514EE-DAC3-45E5-918E-A72066D3481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92813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5132E4-F976-46DA-84DA-9282A8090C19}" type="datetimeFigureOut">
              <a:rPr lang="ru-RU" smtClean="0"/>
              <a:pPr/>
              <a:t>25.10.2015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3514EE-DAC3-45E5-918E-A72066D3481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93995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nsultant.ru/document/cons_doc_LAW_165023/?dst=9302" TargetMode="Externa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nsultant.ru/document/cons_doc_LAW_166947/?dst=100436" TargetMode="Externa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nsultant.ru/document/cons_doc_LAW_171459/?dst=6824" TargetMode="External"/><Relationship Id="rId2" Type="http://schemas.openxmlformats.org/officeDocument/2006/relationships/hyperlink" Target="http://www.consultant.ru/document/cons_doc_LAW_172995/?dst=6940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nsultant.ru/document/cons_doc_LAW_157698/?dst=10294" TargetMode="External"/><Relationship Id="rId2" Type="http://schemas.openxmlformats.org/officeDocument/2006/relationships/hyperlink" Target="http://www.consultant.ru/document/cons_doc_LAW_157698/?dst=8304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consultant.ru/document/cons_doc_LAW_165023/?dst=8307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91525" y="1246349"/>
            <a:ext cx="10223715" cy="4720498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НДС - 2015. Сложные </a:t>
            </a:r>
            <a:r>
              <a:rPr lang="ru-RU" sz="4000" b="1" dirty="0" smtClean="0"/>
              <a:t>вопросы. </a:t>
            </a:r>
            <a:br>
              <a:rPr lang="ru-RU" sz="4000" b="1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b="1" dirty="0" smtClean="0"/>
              <a:t>Надежда </a:t>
            </a:r>
            <a:r>
              <a:rPr lang="ru-RU" sz="3200" b="1" dirty="0" smtClean="0"/>
              <a:t>Степановна </a:t>
            </a:r>
            <a:r>
              <a:rPr lang="ru-RU" sz="3200" b="1" dirty="0" err="1" smtClean="0"/>
              <a:t>Чамкина</a:t>
            </a:r>
            <a:r>
              <a:rPr lang="ru-RU" sz="3200" dirty="0" smtClean="0"/>
              <a:t> – государственный советник РФ </a:t>
            </a:r>
            <a:r>
              <a:rPr lang="en-US" sz="3200" dirty="0" smtClean="0"/>
              <a:t>II</a:t>
            </a:r>
            <a:r>
              <a:rPr lang="ru-RU" sz="3200" dirty="0" smtClean="0"/>
              <a:t> класса, заслуженный экономист </a:t>
            </a:r>
            <a:r>
              <a:rPr lang="ru-RU" sz="3200" dirty="0" smtClean="0"/>
              <a:t>РФ</a:t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 </a:t>
            </a:r>
            <a:r>
              <a:rPr lang="ru-RU" sz="2800" dirty="0" smtClean="0"/>
              <a:t>                                 </a:t>
            </a:r>
            <a:r>
              <a:rPr lang="ru-RU" sz="4000" b="1" dirty="0" smtClean="0"/>
              <a:t>Коды возможной ошибки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 smtClean="0"/>
              <a:t>код"1</a:t>
            </a:r>
            <a:r>
              <a:rPr lang="ru-RU" sz="2800" dirty="0"/>
              <a:t>" - отсутствие аналогичной записи об операции у контрагента</a:t>
            </a:r>
            <a:r>
              <a:rPr lang="ru-RU" sz="2800" dirty="0" smtClean="0"/>
              <a:t>;</a:t>
            </a:r>
          </a:p>
          <a:p>
            <a:endParaRPr lang="ru-RU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/>
              <a:t>код "2" - несоответствие данных об операции между разделом 8 «сведения из книги покупок» или приложением 1 к разделу 8 «сведения из дополнительных листов книги покупок» и разделом 9 «сведения из книги продаж» или приложением 1 к разделу 9 «сведения из дополнительных листов книги продаж» декларации налогоплательщика</a:t>
            </a:r>
            <a:r>
              <a:rPr lang="ru-RU" sz="2800" dirty="0" smtClean="0"/>
              <a:t>;</a:t>
            </a:r>
          </a:p>
          <a:p>
            <a:endParaRPr lang="ru-RU" sz="28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 smtClean="0"/>
              <a:t>код </a:t>
            </a:r>
            <a:r>
              <a:rPr lang="ru-RU" sz="2800" dirty="0"/>
              <a:t>"3" - несоответствие данных об операции между разделом 10 «сведения из журнала учета выставленных счетов-фактур» и разделом 11 «сведения из журнала учета полученных счетов-фактур» декларации налогоплательщика</a:t>
            </a:r>
            <a:r>
              <a:rPr lang="ru-RU" sz="2800" dirty="0" smtClean="0"/>
              <a:t>;</a:t>
            </a:r>
          </a:p>
          <a:p>
            <a:endParaRPr lang="ru-RU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/>
              <a:t>код "4 [a; b]" - возможно допущена ошибка при регистрации счета-фактуры в тех показателях, которые указаны в графах с номерами "a", "b".</a:t>
            </a:r>
          </a:p>
        </p:txBody>
      </p:sp>
    </p:spTree>
    <p:extLst>
      <p:ext uri="{BB962C8B-B14F-4D97-AF65-F5344CB8AC3E}">
        <p14:creationId xmlns:p14="http://schemas.microsoft.com/office/powerpoint/2010/main" xmlns="" val="3939095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Рис.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371921"/>
            <a:ext cx="12192000" cy="6400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0" y="88314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Приложение №</a:t>
            </a:r>
            <a:r>
              <a:rPr lang="ru-RU" b="1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__к </a:t>
            </a: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сообщению с требованием представления пояснений № __ от _____</a:t>
            </a:r>
            <a:endParaRPr lang="ru-RU" sz="14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74282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21920"/>
            <a:ext cx="12192000" cy="3002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3269932"/>
            <a:ext cx="12192000" cy="3588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51158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6482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Особенности представления уточненных деклараций</a:t>
            </a:r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AutoNum type="arabicPeriod"/>
            </a:pP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Уточненные декларации представляется по форме, действовавшей в том налоговом периоде. За который производится перерасчет.  Подаются все  ранее представленные разделы. Подача уточненной декларации после 01.01.2015 только в электронном виде.</a:t>
            </a: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AutoNum type="arabicPeriod"/>
            </a:pPr>
            <a:r>
              <a:rPr lang="ru-R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Разделы 8 и 9 и приложения к ним содержат строку 001 «Признак актуальности ранее представленных сведений»: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ru-RU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«-»</a:t>
            </a: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если первичная декларации;        </a:t>
            </a:r>
            <a:r>
              <a:rPr lang="ru-RU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«0»</a:t>
            </a: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если сведения ранее не представлялись или в случае замены сведений, если выявлены ошибки в ранее представленных сведениях;        </a:t>
            </a:r>
            <a:r>
              <a:rPr lang="ru-RU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«1»</a:t>
            </a: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если сведения ранее представленные актуальны. В строках 005, 010-190 ставятся прочерки.</a:t>
            </a:r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AutoNum type="arabicPeriod" startAt="2"/>
            </a:pPr>
            <a:r>
              <a:rPr lang="ru-R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Пример. </a:t>
            </a: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Дважды у</a:t>
            </a:r>
            <a:r>
              <a:rPr lang="ru-R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становлено, что не зарегистрирован в книге продаж счет-фактура. Пропущенный счет-фактура регистрируется в дополнительных листах книги продаж.</a:t>
            </a:r>
            <a:endParaRPr lang="ru-RU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Первичная декларация              Уточненная декларация 1           Уточненная декларация 2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Номер корректировки                                   Номер корректировки                                       Номер корректировки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Разделы с 1-7 стр.040 = 200 руб.                  Разделы с 1 – 7 стр.040 = 220 руб.                  Разделы с 1-7 стр.040 = 300 руб.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Раздел 8. Признак актуальности «-»            Раздел 8. Признак актуальности «1»             Раздел 8. Признак актуальности «1»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Раздел 9. Признак актуальности «-»             Раздел 9. Признак актуальности «1»             Раздел 9. Признак актуальности «1»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 Прил.1 раз. 9. Признак актуальности «0»     Прил.1 ра.9. Признак актуальности«0»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63753" y="4797374"/>
            <a:ext cx="914400" cy="2833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0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466481" y="4786860"/>
            <a:ext cx="914400" cy="2833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0789920" y="4816902"/>
            <a:ext cx="914400" cy="2638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101182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545" y="1"/>
            <a:ext cx="11861443" cy="1197734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Перечень основных расхождений (ошибок), выявленных по итогам сдачи отчетности по НДС за 1 -3 кварталы 2015 года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4545" y="1197734"/>
            <a:ext cx="12037455" cy="5462145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Неточности в заполнении счетов-фактур</a:t>
            </a:r>
          </a:p>
          <a:p>
            <a:r>
              <a:rPr lang="ru-RU" dirty="0" smtClean="0"/>
              <a:t>Неверное отражение показателей счетов-фактур в книгах покупок и продаж</a:t>
            </a:r>
          </a:p>
          <a:p>
            <a:r>
              <a:rPr lang="ru-RU" dirty="0" smtClean="0"/>
              <a:t>Несоответствие данных книги покупок и продаж разделу 3 Декларации</a:t>
            </a:r>
          </a:p>
          <a:p>
            <a:r>
              <a:rPr lang="ru-RU" dirty="0" smtClean="0"/>
              <a:t>Неправильное указание в счетах-фактурах КПП (продавца и покупателя)</a:t>
            </a:r>
          </a:p>
          <a:p>
            <a:r>
              <a:rPr lang="ru-RU" dirty="0" smtClean="0"/>
              <a:t>Несоответствие номеров счетов-фактур</a:t>
            </a:r>
          </a:p>
          <a:p>
            <a:r>
              <a:rPr lang="ru-RU" dirty="0" smtClean="0"/>
              <a:t>Неправильное указание кодов операций</a:t>
            </a:r>
          </a:p>
          <a:p>
            <a:r>
              <a:rPr lang="ru-RU" dirty="0" smtClean="0"/>
              <a:t>Неправильное отражение счетов-фактур при заявлении вычетов частями</a:t>
            </a:r>
          </a:p>
          <a:p>
            <a:r>
              <a:rPr lang="ru-RU" dirty="0" smtClean="0"/>
              <a:t>Неправильное формирование и отражение счетов-фактур при получении авансовых платежей</a:t>
            </a:r>
          </a:p>
          <a:p>
            <a:r>
              <a:rPr lang="ru-RU" dirty="0" smtClean="0"/>
              <a:t>Неправомерное выставление и регистрация счетов-фактур</a:t>
            </a:r>
          </a:p>
          <a:p>
            <a:r>
              <a:rPr lang="ru-RU" dirty="0" smtClean="0"/>
              <a:t>Нарушение порядка исчисления налога (незнание налогового законодательства)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38259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53198"/>
            <a:ext cx="12080383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/>
              <a:t>       Особенности заполнения книги покупок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В графе 3 «№ и дата счета-фактуры» также указывается номер таможенной декларации и номер и дата заявления при ввозе на территорию РФ товаров из стран ЕАЭС.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В графе 7 «Дата оплаты счета-фактуры и номер документа» реквизиты платежного документа, подтверждающего уплату в случаях, предусмотренных законодательством РФ. Например, авансы, исполнение обязанностей налогового агента, при ввозе товаров на территорию РФ, командировочные расходы,  вычеты при реорганизации.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В графе 11 и графе 12 – наименование и ИНН/КПП посредника при приобретении через посредника (комиссионера, агента) товаров, работ, услуг, если он действует от своего имени. А также при получении сводных счетов-фактур от застройщика и экспедитора.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В графе 13 отражаются номера таможенных деклараций, указанных поставщиком в счетах-фактурах при реализации на территории РФ импортных товаров.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Графа 14 «наименование и код валюты» заполняется только, если счет-фактура и расчеты в иностранной валюте.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При регистрации счета-фактуры частично в графе 15 отражается полная стоимость покупки по счету-фактуре, в графе 16 –сумма НДС, фактически принимаемая к вычету. </a:t>
            </a:r>
          </a:p>
        </p:txBody>
      </p:sp>
    </p:spTree>
    <p:extLst>
      <p:ext uri="{BB962C8B-B14F-4D97-AF65-F5344CB8AC3E}">
        <p14:creationId xmlns:p14="http://schemas.microsoft.com/office/powerpoint/2010/main" xmlns="" val="1323400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335846"/>
            <a:ext cx="12192000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/>
              <a:t>        Особенности заполнения книги </a:t>
            </a:r>
            <a:r>
              <a:rPr lang="ru-RU" sz="3600" b="1" dirty="0"/>
              <a:t>продаж</a:t>
            </a:r>
          </a:p>
          <a:p>
            <a:pPr marL="342900" indent="-342900">
              <a:buAutoNum type="arabicPeriod"/>
            </a:pPr>
            <a:r>
              <a:rPr lang="ru-RU" sz="2800" dirty="0"/>
              <a:t>В графе 9 и графе 10 указываются наименование и ИНН/КПП посредника при реализации товаров, работ, услуг через посредника (комиссионера, агента), если тот действует от своего имени.</a:t>
            </a:r>
          </a:p>
          <a:p>
            <a:pPr marL="342900" indent="-342900">
              <a:buAutoNum type="arabicPeriod"/>
            </a:pPr>
            <a:r>
              <a:rPr lang="ru-RU" sz="2800" dirty="0"/>
              <a:t>В графе 11 «Дата оплаты и номер документа» фиксировать реквизиты документов, подтверждающего оплату в случаях, предусмотренных законодательством РФ. Например, авансы, исполнение обязанностей налогового агента, средства, увеличивающие налоговую базу по ст.162 НК РФ.</a:t>
            </a:r>
          </a:p>
          <a:p>
            <a:pPr marL="342900" indent="-342900">
              <a:buAutoNum type="arabicPeriod"/>
            </a:pPr>
            <a:r>
              <a:rPr lang="ru-RU" sz="2800" dirty="0"/>
              <a:t>Графа 12 «Наименование и код валюты» заполняется только, если счет-фактура и расчеты в иностранной валюте. </a:t>
            </a:r>
          </a:p>
          <a:p>
            <a:pPr marL="342900" indent="-342900">
              <a:buAutoNum type="arabicPeriod"/>
            </a:pPr>
            <a:r>
              <a:rPr lang="ru-RU" sz="2800" dirty="0"/>
              <a:t>В графе 13а указывается налоговая база в иностранной валюте и в графе 13б в валюте РФ. Если расчеты в </a:t>
            </a:r>
            <a:r>
              <a:rPr lang="ru-RU" sz="2800" dirty="0" smtClean="0"/>
              <a:t>рублях, то </a:t>
            </a:r>
            <a:r>
              <a:rPr lang="ru-RU" sz="2800" dirty="0"/>
              <a:t>графа 13а не заполняется.</a:t>
            </a:r>
          </a:p>
          <a:p>
            <a:pPr marL="342900" indent="-342900">
              <a:buAutoNum type="arabicPeriod"/>
            </a:pPr>
            <a:r>
              <a:rPr lang="ru-RU" sz="2800" dirty="0"/>
              <a:t>Графы 14-18 заполняются только в рублях.   </a:t>
            </a:r>
          </a:p>
          <a:p>
            <a:r>
              <a:rPr lang="ru-RU" sz="2800" dirty="0"/>
              <a:t>        </a:t>
            </a:r>
          </a:p>
        </p:txBody>
      </p:sp>
    </p:spTree>
    <p:extLst>
      <p:ext uri="{BB962C8B-B14F-4D97-AF65-F5344CB8AC3E}">
        <p14:creationId xmlns:p14="http://schemas.microsoft.com/office/powerpoint/2010/main" xmlns="" val="14778841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343" y="0"/>
            <a:ext cx="12157657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С </a:t>
            </a:r>
            <a:r>
              <a:rPr lang="ru-RU" sz="2400" b="1" dirty="0" smtClean="0"/>
              <a:t>01.01.2014:</a:t>
            </a:r>
          </a:p>
          <a:p>
            <a:r>
              <a:rPr lang="ru-RU" sz="2400" dirty="0" smtClean="0"/>
              <a:t>        Право не выставлять счета-фактуры «Без НДС», вести журнал учета счетов-фактур и книги покупок и продаж при совершении операций, освобожденных от НДС по ст. 149 НК РФ (</a:t>
            </a:r>
            <a:r>
              <a:rPr lang="ru-RU" sz="2400" dirty="0" smtClean="0">
                <a:solidFill>
                  <a:schemeClr val="accent1"/>
                </a:solidFill>
              </a:rPr>
              <a:t>п.п.1 п.3 ст.169 НК РФ</a:t>
            </a:r>
            <a:r>
              <a:rPr lang="ru-RU" sz="2400" dirty="0" smtClean="0"/>
              <a:t>).</a:t>
            </a:r>
          </a:p>
          <a:p>
            <a:r>
              <a:rPr lang="ru-RU" sz="2400" dirty="0"/>
              <a:t> </a:t>
            </a:r>
            <a:r>
              <a:rPr lang="ru-RU" sz="2400" dirty="0" smtClean="0"/>
              <a:t>                                                     </a:t>
            </a:r>
            <a:r>
              <a:rPr lang="ru-RU" sz="2800" b="1" dirty="0"/>
              <a:t>Федеральный закон от 28.12.2013 № </a:t>
            </a:r>
            <a:r>
              <a:rPr lang="ru-RU" sz="2800" b="1" dirty="0" smtClean="0"/>
              <a:t>420-ФЗ</a:t>
            </a:r>
            <a:endParaRPr lang="ru-RU" sz="2800" dirty="0" smtClean="0"/>
          </a:p>
          <a:p>
            <a:r>
              <a:rPr lang="ru-RU" sz="2400" b="1" dirty="0" smtClean="0">
                <a:solidFill>
                  <a:srgbClr val="FF0000"/>
                </a:solidFill>
              </a:rPr>
              <a:t>ВНИМАНИЕ: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/>
              <a:t>Норма распространяется и на налоговых агентов (Минфин от 19.03.2014 №03-07-09/11822);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/>
              <a:t>Плательщики применяющие освобождение по ст. 145 НК РФ обязаны выставлять счета-фактуры «Без НДС»;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/>
              <a:t>Раздел 7 декларации по НДС обязателен к заполнению;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/>
              <a:t>Закон не препятствует выставлению счетов-фактур «Без НДС».</a:t>
            </a:r>
            <a:r>
              <a:rPr lang="ru-RU" b="1" dirty="0" smtClean="0"/>
              <a:t>                                                                        </a:t>
            </a:r>
            <a:endParaRPr lang="ru-RU" sz="2400" b="1" dirty="0" smtClean="0"/>
          </a:p>
          <a:p>
            <a:r>
              <a:rPr lang="ru-RU" sz="2000" dirty="0" smtClean="0"/>
              <a:t> </a:t>
            </a:r>
            <a:r>
              <a:rPr lang="ru-RU" sz="2400" b="1" dirty="0" smtClean="0"/>
              <a:t>С 01.10.2014</a:t>
            </a:r>
            <a:r>
              <a:rPr lang="ru-RU" sz="2400" dirty="0" smtClean="0"/>
              <a:t>:</a:t>
            </a:r>
          </a:p>
          <a:p>
            <a:r>
              <a:rPr lang="ru-RU" sz="2400" dirty="0" smtClean="0"/>
              <a:t>       Счет-фактура не составляется при реализации товаров (работ, услуг) лицам, не являющимся плательщиками НДС, или налогоплательщикам, освобожденным от соответствующих обязанностей, если такое </a:t>
            </a:r>
            <a:r>
              <a:rPr lang="ru-RU" sz="2400" dirty="0" err="1" smtClean="0"/>
              <a:t>несоставление</a:t>
            </a:r>
            <a:r>
              <a:rPr lang="ru-RU" sz="2400" dirty="0" smtClean="0"/>
              <a:t> предусмотрено письменным согласием сторон (</a:t>
            </a:r>
            <a:r>
              <a:rPr lang="ru-RU" sz="2400" u="sng" dirty="0" smtClean="0">
                <a:hlinkClick r:id="rId2"/>
              </a:rPr>
              <a:t> п. 3 ст. 169</a:t>
            </a:r>
            <a:r>
              <a:rPr lang="ru-RU" sz="2400" dirty="0" smtClean="0"/>
              <a:t> НК РФ);</a:t>
            </a:r>
          </a:p>
          <a:p>
            <a:r>
              <a:rPr lang="ru-RU" sz="2400" b="1" dirty="0" smtClean="0"/>
              <a:t>                                                         </a:t>
            </a:r>
            <a:r>
              <a:rPr lang="ru-RU" sz="2800" b="1" dirty="0" smtClean="0"/>
              <a:t>Федеральный закон от 21.07.2014 № 238-ФЗ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36849370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448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                      Письмо </a:t>
            </a:r>
            <a:r>
              <a:rPr lang="ru-RU" sz="2800" b="1" dirty="0"/>
              <a:t>Минфина РФ от 01.04.2014      №</a:t>
            </a:r>
            <a:r>
              <a:rPr lang="ru-RU" sz="2800" b="1" dirty="0" smtClean="0"/>
              <a:t>03-07-09/14382</a:t>
            </a:r>
            <a:endParaRPr lang="ru-RU" sz="2800" dirty="0" smtClean="0"/>
          </a:p>
          <a:p>
            <a:r>
              <a:rPr lang="ru-RU" sz="2400" dirty="0" smtClean="0"/>
              <a:t>    Счета-фактуры </a:t>
            </a:r>
            <a:r>
              <a:rPr lang="ru-RU" sz="2400" dirty="0"/>
              <a:t>по услугам, оплаченным физическими лицами в безналичном порядке, возможно выписывать в одном экземпляре </a:t>
            </a:r>
            <a:r>
              <a:rPr lang="ru-RU" sz="2400" dirty="0" smtClean="0"/>
              <a:t> </a:t>
            </a:r>
            <a:r>
              <a:rPr lang="ru-RU" sz="2400" dirty="0"/>
              <a:t>по итогам налогового периода. При этом в случае отсутствия у продавца информации о физических лицах в соответствующих строках счета-фактуры проставляются прочерки</a:t>
            </a:r>
            <a:r>
              <a:rPr lang="ru-RU" sz="2400" dirty="0" smtClean="0"/>
              <a:t>.</a:t>
            </a:r>
          </a:p>
          <a:p>
            <a:r>
              <a:rPr lang="ru-RU" sz="2800" b="1" dirty="0"/>
              <a:t>Если по письменному соглашению сторон счета-фактуры не оформляются</a:t>
            </a:r>
          </a:p>
          <a:p>
            <a:r>
              <a:rPr lang="ru-RU" sz="2800" b="1" dirty="0"/>
              <a:t>                     Письмо Минфина РФ от 09.10.2014  № 03-07-11/50894</a:t>
            </a:r>
            <a:endParaRPr lang="ru-RU" sz="2800" dirty="0"/>
          </a:p>
          <a:p>
            <a:r>
              <a:rPr lang="ru-RU" sz="2800" dirty="0"/>
              <a:t>      В </a:t>
            </a:r>
            <a:r>
              <a:rPr lang="ru-RU" sz="2800" b="1" dirty="0">
                <a:solidFill>
                  <a:schemeClr val="accent5"/>
                </a:solidFill>
              </a:rPr>
              <a:t>книге</a:t>
            </a:r>
            <a:r>
              <a:rPr lang="ru-RU" sz="2800" b="1" dirty="0"/>
              <a:t> </a:t>
            </a:r>
            <a:r>
              <a:rPr lang="ru-RU" sz="2800" b="1" dirty="0">
                <a:hlinkClick r:id="rId2" tooltip="Постановление Правительства РФ от 26.12.2011 N 1137&#10;(ред. от 30.07.2014)&#10;&quot;О формах и правилах заполнения (ведения) документов, применяемых при расчетах по налогу на добавленную стоимость&quot;"/>
              </a:rPr>
              <a:t>продаж</a:t>
            </a:r>
            <a:r>
              <a:rPr lang="ru-RU" sz="2800" b="1" dirty="0"/>
              <a:t> </a:t>
            </a:r>
            <a:r>
              <a:rPr lang="ru-RU" sz="2800" dirty="0"/>
              <a:t>продавец регистрирует либо составленный в одном экземпляре счет-фактуру, либо первичные учетные </a:t>
            </a:r>
            <a:r>
              <a:rPr lang="ru-RU" sz="2800" dirty="0" smtClean="0"/>
              <a:t>документы.</a:t>
            </a:r>
            <a:endParaRPr lang="ru-RU" sz="2800" dirty="0"/>
          </a:p>
          <a:p>
            <a:r>
              <a:rPr lang="ru-RU" sz="2800" dirty="0"/>
              <a:t>                     </a:t>
            </a:r>
            <a:r>
              <a:rPr lang="ru-RU" sz="2800" b="1" dirty="0"/>
              <a:t>Письмо ФНС от 29.01.2015 № ЕД-4-15/1066</a:t>
            </a:r>
          </a:p>
          <a:p>
            <a:r>
              <a:rPr lang="ru-RU" sz="2800" dirty="0"/>
              <a:t>      </a:t>
            </a:r>
            <a:r>
              <a:rPr lang="ru-RU" sz="2800" dirty="0" smtClean="0"/>
              <a:t>В</a:t>
            </a:r>
            <a:r>
              <a:rPr lang="ru-RU" sz="2800" dirty="0" smtClean="0">
                <a:solidFill>
                  <a:schemeClr val="accent5"/>
                </a:solidFill>
              </a:rPr>
              <a:t> </a:t>
            </a:r>
            <a:r>
              <a:rPr lang="ru-RU" sz="2800" b="1" dirty="0">
                <a:solidFill>
                  <a:schemeClr val="accent5"/>
                </a:solidFill>
              </a:rPr>
              <a:t>книге продаж </a:t>
            </a:r>
            <a:r>
              <a:rPr lang="ru-RU" sz="2800" dirty="0"/>
              <a:t>регистрируются первичные учетные документы, справка бухгалтера при отсутствии счетов-фактур</a:t>
            </a:r>
            <a:r>
              <a:rPr lang="ru-RU" sz="2800" dirty="0" smtClean="0"/>
              <a:t>.</a:t>
            </a:r>
          </a:p>
          <a:p>
            <a:r>
              <a:rPr lang="ru-RU" sz="2800" dirty="0"/>
              <a:t> </a:t>
            </a:r>
            <a:r>
              <a:rPr lang="ru-RU" sz="2800" dirty="0" smtClean="0"/>
              <a:t>                    </a:t>
            </a:r>
            <a:r>
              <a:rPr lang="ru-RU" sz="2800" b="1" dirty="0" smtClean="0"/>
              <a:t>Письмо Минфина от 03.02.2015 №03-07-15/4062</a:t>
            </a:r>
          </a:p>
          <a:p>
            <a:r>
              <a:rPr lang="ru-RU" sz="2800" dirty="0"/>
              <a:t> </a:t>
            </a:r>
            <a:r>
              <a:rPr lang="ru-RU" sz="2800" dirty="0" smtClean="0"/>
              <a:t>      При изменении (уменьшении) стоимости в</a:t>
            </a:r>
            <a:r>
              <a:rPr lang="ru-RU" sz="2800" b="1" dirty="0" smtClean="0">
                <a:solidFill>
                  <a:schemeClr val="accent1"/>
                </a:solidFill>
              </a:rPr>
              <a:t> </a:t>
            </a:r>
            <a:r>
              <a:rPr lang="ru-RU" sz="2800" b="1" dirty="0" smtClean="0">
                <a:solidFill>
                  <a:srgbClr val="0070C0"/>
                </a:solidFill>
              </a:rPr>
              <a:t>книге покупок </a:t>
            </a:r>
            <a:r>
              <a:rPr lang="ru-RU" sz="2800" dirty="0" smtClean="0"/>
              <a:t>регистрируются первичные документы на разницу.</a:t>
            </a:r>
          </a:p>
          <a:p>
            <a:r>
              <a:rPr lang="ru-RU" sz="2800" dirty="0" smtClean="0">
                <a:solidFill>
                  <a:srgbClr val="FF0000"/>
                </a:solidFill>
              </a:rPr>
              <a:t>ВНИМАНИЕ. </a:t>
            </a:r>
            <a:r>
              <a:rPr lang="ru-RU" sz="2800" dirty="0" smtClean="0"/>
              <a:t>Код операции «</a:t>
            </a:r>
            <a:r>
              <a:rPr lang="ru-RU" sz="2800" b="1" dirty="0" smtClean="0"/>
              <a:t>26</a:t>
            </a:r>
            <a:r>
              <a:rPr lang="ru-RU" sz="2800" dirty="0" smtClean="0"/>
              <a:t>».</a:t>
            </a:r>
            <a:endParaRPr lang="ru-RU" sz="2800" dirty="0"/>
          </a:p>
          <a:p>
            <a:endParaRPr lang="ru-RU" sz="2800" dirty="0" smtClean="0"/>
          </a:p>
          <a:p>
            <a:r>
              <a:rPr lang="ru-RU" b="1" dirty="0" smtClean="0"/>
              <a:t>                                                                                                           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185973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/>
              <a:t>Федеральный закон от 04.06.2014 №151-ФЗ</a:t>
            </a:r>
          </a:p>
          <a:p>
            <a:r>
              <a:rPr lang="ru-RU" dirty="0" smtClean="0"/>
              <a:t>С </a:t>
            </a:r>
            <a:r>
              <a:rPr lang="ru-RU" sz="2800" b="1" dirty="0" smtClean="0"/>
              <a:t>01.10.2014</a:t>
            </a:r>
            <a:r>
              <a:rPr lang="ru-RU" sz="2800" dirty="0" smtClean="0"/>
              <a:t> </a:t>
            </a:r>
            <a:r>
              <a:rPr lang="ru-RU" dirty="0" smtClean="0"/>
              <a:t>освобождается ввоз на территорию РФ расходных материалов для научных исследований, аналоги которых не производятся в Российской Федерации, по </a:t>
            </a:r>
            <a:r>
              <a:rPr lang="ru-RU" b="1" dirty="0" smtClean="0"/>
              <a:t>перечню </a:t>
            </a:r>
            <a:r>
              <a:rPr lang="ru-RU" dirty="0" smtClean="0"/>
              <a:t>и в порядке, которые утверждаются Правительством Российской Федерации (</a:t>
            </a:r>
            <a:r>
              <a:rPr lang="ru-RU" dirty="0" smtClean="0">
                <a:solidFill>
                  <a:schemeClr val="accent1"/>
                </a:solidFill>
              </a:rPr>
              <a:t>п.п.17 п.1 ст.150 НК РФ</a:t>
            </a:r>
            <a:r>
              <a:rPr lang="ru-RU" dirty="0" smtClean="0"/>
              <a:t>).</a:t>
            </a:r>
          </a:p>
          <a:p>
            <a:endParaRPr lang="ru-RU" dirty="0" smtClean="0"/>
          </a:p>
          <a:p>
            <a:r>
              <a:rPr lang="ru-RU" sz="3600" b="1" dirty="0" smtClean="0"/>
              <a:t>Федеральный закон от 04.06.2014 №153-ФЗ</a:t>
            </a:r>
          </a:p>
          <a:p>
            <a:r>
              <a:rPr lang="ru-RU" sz="2800" dirty="0" smtClean="0"/>
              <a:t>С </a:t>
            </a:r>
            <a:r>
              <a:rPr lang="ru-RU" sz="2800" b="1" dirty="0" smtClean="0"/>
              <a:t>01.07.2014</a:t>
            </a:r>
            <a:r>
              <a:rPr lang="ru-RU" sz="2800" dirty="0" smtClean="0"/>
              <a:t> </a:t>
            </a:r>
            <a:r>
              <a:rPr lang="ru-RU" dirty="0" smtClean="0"/>
              <a:t>уточнено освобождение( </a:t>
            </a:r>
            <a:r>
              <a:rPr lang="ru-RU" dirty="0" smtClean="0">
                <a:solidFill>
                  <a:schemeClr val="accent5"/>
                </a:solidFill>
              </a:rPr>
              <a:t>п.п.4 п.2 ст. 149 НК РФ) </a:t>
            </a:r>
            <a:r>
              <a:rPr lang="ru-RU" dirty="0" smtClean="0"/>
              <a:t> "присмотру и уходу за детьми в организациях, осуществляющих образовательную деятельность по реализации образовательных программ дошкольного образования".</a:t>
            </a:r>
          </a:p>
          <a:p>
            <a:endParaRPr lang="ru-RU" dirty="0" smtClean="0"/>
          </a:p>
          <a:p>
            <a:r>
              <a:rPr lang="ru-RU" sz="3600" b="1" dirty="0" smtClean="0"/>
              <a:t>Федеральный закон № 464-ФЗ от 29.12.2014</a:t>
            </a:r>
          </a:p>
          <a:p>
            <a:r>
              <a:rPr lang="ru-RU" dirty="0" smtClean="0"/>
              <a:t> </a:t>
            </a:r>
            <a:r>
              <a:rPr lang="ru-RU" sz="2800" b="1" dirty="0" smtClean="0"/>
              <a:t>с 01.01.2015 </a:t>
            </a:r>
            <a:r>
              <a:rPr lang="ru-RU" dirty="0" smtClean="0"/>
              <a:t>в </a:t>
            </a:r>
            <a:r>
              <a:rPr lang="ru-RU" dirty="0" smtClean="0">
                <a:hlinkClick r:id="rId2"/>
              </a:rPr>
              <a:t>абзаце первом подпункта 14.1 пункта 2 статьи 149</a:t>
            </a:r>
            <a:r>
              <a:rPr lang="ru-RU" dirty="0" smtClean="0"/>
              <a:t> НК РФ</a:t>
            </a:r>
          </a:p>
          <a:p>
            <a:r>
              <a:rPr lang="ru-RU" dirty="0" smtClean="0"/>
              <a:t> слова "лиц, находящихся в трудной жизненной ситуации, признаваемых таковыми" заменить словами "граждан, которые признаны нуждающимися в социальном обслуживании и которым предоставляются социальные услуги в организациях социального обслуживания».</a:t>
            </a:r>
          </a:p>
          <a:p>
            <a:endParaRPr lang="ru-RU" dirty="0" smtClean="0"/>
          </a:p>
          <a:p>
            <a:r>
              <a:rPr lang="ru-RU" sz="3200" b="1" dirty="0" smtClean="0"/>
              <a:t>Федеральный закон № 479-ФЗ от 29.12.2014</a:t>
            </a:r>
            <a:r>
              <a:rPr lang="ru-RU" dirty="0" smtClean="0"/>
              <a:t> </a:t>
            </a:r>
          </a:p>
          <a:p>
            <a:r>
              <a:rPr lang="ru-RU" dirty="0" smtClean="0"/>
              <a:t> </a:t>
            </a:r>
            <a:r>
              <a:rPr lang="ru-RU" sz="2800" b="1" dirty="0" smtClean="0"/>
              <a:t>с 01.01.2015 </a:t>
            </a:r>
            <a:r>
              <a:rPr lang="ru-RU" dirty="0" smtClean="0"/>
              <a:t>от НДС освобождена реализация абонементов на спортивно-зрелищные мероприятия ( </a:t>
            </a:r>
            <a:r>
              <a:rPr lang="ru-RU" dirty="0" smtClean="0">
                <a:hlinkClick r:id="rId3"/>
              </a:rPr>
              <a:t>подпункт 13 пункта 3 статьи 149</a:t>
            </a:r>
            <a:r>
              <a:rPr lang="ru-RU" dirty="0" smtClean="0"/>
              <a:t> НК РФ).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207551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0152" y="280174"/>
            <a:ext cx="12003110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/>
              <a:t>Федеральный закон от 29.11.2014 №382-ФЗ</a:t>
            </a:r>
          </a:p>
          <a:p>
            <a:r>
              <a:rPr lang="ru-RU" sz="2800" dirty="0" smtClean="0"/>
              <a:t>с </a:t>
            </a:r>
            <a:r>
              <a:rPr lang="ru-RU" sz="2800" b="1" dirty="0" smtClean="0"/>
              <a:t>01.01.2015 года:</a:t>
            </a:r>
          </a:p>
          <a:p>
            <a:endParaRPr lang="ru-RU" sz="2800" b="1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Дата подачи декларации и уплаты налога переносится на 25 число месяца следующего за истекшим налоговым периодом (</a:t>
            </a:r>
            <a:r>
              <a:rPr lang="ru-RU" sz="2800" dirty="0" smtClean="0">
                <a:solidFill>
                  <a:schemeClr val="accent1"/>
                </a:solidFill>
              </a:rPr>
              <a:t>ст.174 НК РФ).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Право на вычеты в течении 3 лет с момента принятия на учет товаров (работ, услуг)(</a:t>
            </a:r>
            <a:r>
              <a:rPr lang="ru-RU" sz="2800" dirty="0" smtClean="0">
                <a:solidFill>
                  <a:schemeClr val="accent1"/>
                </a:solidFill>
              </a:rPr>
              <a:t>п.1.1 ст. 172 НК РФ</a:t>
            </a:r>
            <a:r>
              <a:rPr lang="ru-RU" sz="2800" dirty="0" smtClean="0"/>
              <a:t>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По счетам-фактурам, полученным от продавца покупателем до срока представления декларации, вычет можно заявить за налоговый период, в котором они составлены (</a:t>
            </a:r>
            <a:r>
              <a:rPr lang="ru-RU" sz="2800" dirty="0" smtClean="0">
                <a:solidFill>
                  <a:schemeClr val="accent1"/>
                </a:solidFill>
              </a:rPr>
              <a:t>п.1.1 ст.172 НК РФ</a:t>
            </a:r>
            <a:r>
              <a:rPr lang="ru-RU" sz="2800" dirty="0" smtClean="0"/>
              <a:t>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Услуги по перевозке товаров воздушными судами, когда пункт отправления и назначения находятся за пределами РФ, облагаются по ставке 0% при определенных условиях (</a:t>
            </a:r>
            <a:r>
              <a:rPr lang="ru-RU" sz="2800" dirty="0" smtClean="0">
                <a:solidFill>
                  <a:schemeClr val="accent1"/>
                </a:solidFill>
              </a:rPr>
              <a:t>п.п.4.4 п.1 ст.148, п.п.2.10 п.1 ст.164 , п.3.9 ст.165 НК РФ).</a:t>
            </a:r>
            <a:endParaRPr lang="ru-RU" sz="28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46034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7251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dirty="0" smtClean="0"/>
              <a:t>C 1 января 2015 г. вступил в силу Договор «О Евразийском экономическом союзе» (подписан в г. Астане 29.05.2014г.). В ЕАЭС входят Россия, Казахстан, Беларусь, Киргизия. Россия ратифицировала  договор Федеральным законом от 03.10.2014 №279-ФЗ.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dirty="0" smtClean="0"/>
              <a:t>Раздел XVII Договора посвящен налогам и налогообложению в ЕАЭС. Порядок взимания косвенных налогов и механизм контроля за их уплатой при экспорте и импорте товаров, а также при выполнении работ (оказании услуг) определен в приложении N 18 к договору (Протокол).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dirty="0" smtClean="0"/>
              <a:t>Форма заявления об уплате косвенных налогов (Протокол об обмене информации в электронном виде между налоговыми органами государств-членов ЕАЭС от 11.12.2009 (в редакции от 31.12.2014)).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dirty="0" smtClean="0"/>
              <a:t>При импорте из стран ЕАЭС можно применять декларацию по косвенным налогам в рамках ТС и представлять перечень заявлений при подтверждении экспорта. Форма перечня заявлений, порядок заполнения и формат в электронном виде утверждены Приказом ФНС от 06.04.2015 №ММВ-7-15/139. Проверка сведений с помощью интернет-сервиса ФНС.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400" dirty="0" smtClean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28485236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24934"/>
            <a:ext cx="12192000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     </a:t>
            </a:r>
            <a:r>
              <a:rPr lang="ru-RU" sz="3600" b="1" dirty="0" smtClean="0"/>
              <a:t>Письмо </a:t>
            </a:r>
            <a:r>
              <a:rPr lang="ru-RU" sz="3600" b="1" dirty="0"/>
              <a:t>Минфина РФ от </a:t>
            </a:r>
            <a:r>
              <a:rPr lang="ru-RU" sz="3600" b="1" dirty="0" smtClean="0"/>
              <a:t>09.04.2015   №03-07-11/20290</a:t>
            </a:r>
          </a:p>
          <a:p>
            <a:endParaRPr lang="ru-RU" sz="4000" b="1" dirty="0" smtClean="0"/>
          </a:p>
          <a:p>
            <a:r>
              <a:rPr lang="ru-RU" sz="2800" dirty="0" smtClean="0"/>
              <a:t>       </a:t>
            </a:r>
            <a:r>
              <a:rPr lang="ru-RU" sz="3200" dirty="0" smtClean="0"/>
              <a:t>Право на вычет в течении 3-х лет можно применять только по  товарам (работам, услугам). По остальным вычетам в периоде, когда возникло право на вычет. Пример, авансы.</a:t>
            </a:r>
          </a:p>
          <a:p>
            <a:endParaRPr lang="ru-RU" sz="2800" dirty="0" smtClean="0"/>
          </a:p>
          <a:p>
            <a:endParaRPr lang="ru-RU" sz="2800" dirty="0"/>
          </a:p>
          <a:p>
            <a:r>
              <a:rPr lang="ru-RU" sz="2800" b="1" dirty="0" smtClean="0"/>
              <a:t>     </a:t>
            </a:r>
            <a:r>
              <a:rPr lang="ru-RU" sz="3600" b="1" dirty="0" smtClean="0"/>
              <a:t>Письмо Минфина РФ от 09.04.2015   №03-07-11/20293</a:t>
            </a:r>
          </a:p>
          <a:p>
            <a:endParaRPr lang="ru-RU" sz="2800" dirty="0"/>
          </a:p>
          <a:p>
            <a:r>
              <a:rPr lang="ru-RU" sz="2800" dirty="0" smtClean="0"/>
              <a:t>       </a:t>
            </a:r>
            <a:r>
              <a:rPr lang="ru-RU" sz="3200" dirty="0" smtClean="0"/>
              <a:t>Налог на добавленную стоимость можно принять к вычету по частям в течение 3-х лет, за исключением ОС, НА и оборудования к установке.</a:t>
            </a:r>
          </a:p>
          <a:p>
            <a:endParaRPr lang="ru-RU" dirty="0" smtClean="0"/>
          </a:p>
          <a:p>
            <a:r>
              <a:rPr lang="ru-RU" dirty="0" smtClean="0"/>
              <a:t> 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180829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/>
              <a:t>Федеральный закон от 24.11.2014 №366-ФЗ</a:t>
            </a:r>
          </a:p>
          <a:p>
            <a:r>
              <a:rPr lang="ru-RU" sz="2800" dirty="0" smtClean="0"/>
              <a:t>С </a:t>
            </a:r>
            <a:r>
              <a:rPr lang="ru-RU" sz="2800" b="1" dirty="0" smtClean="0"/>
              <a:t>01.01.2015 года</a:t>
            </a:r>
            <a:r>
              <a:rPr lang="ru-RU" b="1" dirty="0" smtClean="0"/>
              <a:t>:</a:t>
            </a:r>
          </a:p>
          <a:p>
            <a:endParaRPr lang="ru-RU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Уточнение порядка восстановления</a:t>
            </a:r>
            <a:r>
              <a:rPr lang="ru-RU" sz="2000" b="1" dirty="0" smtClean="0"/>
              <a:t> </a:t>
            </a:r>
            <a:r>
              <a:rPr lang="ru-RU" sz="2000" dirty="0" smtClean="0"/>
              <a:t>НДС при переходе на освобождение от исполнения обязанностей налогоплательщика в соответствии со ст.145 НК РФ (</a:t>
            </a:r>
            <a:r>
              <a:rPr lang="ru-RU" sz="2000" dirty="0" smtClean="0">
                <a:solidFill>
                  <a:schemeClr val="accent1"/>
                </a:solidFill>
              </a:rPr>
              <a:t>п.8 ст.145 НК РФ</a:t>
            </a:r>
            <a:r>
              <a:rPr lang="ru-RU" sz="2000" dirty="0" smtClean="0"/>
              <a:t>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Операции по реализации имущества и (или ) имущественных прав должников, признанных в соответствии с законодательством Российской Федерации несостоятельными(банкротами) не являются объектом обложения (</a:t>
            </a:r>
            <a:r>
              <a:rPr lang="ru-RU" sz="2000" dirty="0" smtClean="0">
                <a:solidFill>
                  <a:schemeClr val="accent1"/>
                </a:solidFill>
              </a:rPr>
              <a:t>п.п.15 п.2 ст.146 НК РФ).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Уточнение операций, освобожденных от налогообложения в соответствии с </a:t>
            </a:r>
            <a:r>
              <a:rPr lang="ru-RU" sz="2000" dirty="0" smtClean="0">
                <a:solidFill>
                  <a:schemeClr val="accent1"/>
                </a:solidFill>
              </a:rPr>
              <a:t>п.п.12.2 п.2 и п.п.2 п.3 ст.149 НК РФ.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Порядок восстановления налога при переходе на «</a:t>
            </a:r>
            <a:r>
              <a:rPr lang="ru-RU" sz="2000" dirty="0" err="1" smtClean="0"/>
              <a:t>спецрежим</a:t>
            </a:r>
            <a:r>
              <a:rPr lang="ru-RU" sz="2000" dirty="0" smtClean="0"/>
              <a:t>» распространяется и на деятельность по патенту (</a:t>
            </a:r>
            <a:r>
              <a:rPr lang="ru-RU" sz="2000" dirty="0" smtClean="0">
                <a:solidFill>
                  <a:schemeClr val="accent1"/>
                </a:solidFill>
              </a:rPr>
              <a:t>п.п.2 п.3 ст.170 НК РФ</a:t>
            </a:r>
            <a:r>
              <a:rPr lang="ru-RU" sz="2000" dirty="0" smtClean="0"/>
              <a:t>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Исключен порядок восстановления налога при дальнейшем использовании товаров (работ, услуг) в операциях, подлежащих обложению по ставке 0%.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НДС принимается к вычету без учета нормативов, установленных гл.25 НК РФ (</a:t>
            </a:r>
            <a:r>
              <a:rPr lang="ru-RU" sz="2000" dirty="0" smtClean="0">
                <a:solidFill>
                  <a:schemeClr val="accent1"/>
                </a:solidFill>
              </a:rPr>
              <a:t>п.7 ст.171 НК РФ</a:t>
            </a:r>
            <a:r>
              <a:rPr lang="ru-RU" sz="2000" dirty="0" smtClean="0"/>
              <a:t>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Порядок восстановления НДС по ОС вынесен в отдельную статью НК РФ (</a:t>
            </a:r>
            <a:r>
              <a:rPr lang="ru-RU" sz="2000" dirty="0" smtClean="0">
                <a:solidFill>
                  <a:schemeClr val="accent1"/>
                </a:solidFill>
              </a:rPr>
              <a:t>ст.171.1</a:t>
            </a:r>
            <a:r>
              <a:rPr lang="ru-RU" sz="2000" dirty="0" smtClean="0"/>
              <a:t>) и распространяется не только на объекты недвижимости, но и морских судов, судов внутреннего плавания, судов смешанного (река-море) плавания, воздушных судов и двигателей к ним.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3781946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1668" y="138212"/>
            <a:ext cx="11835684" cy="67197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  <a:defRPr/>
            </a:pPr>
            <a:r>
              <a:rPr lang="ru-RU" sz="4000" b="1" dirty="0" smtClean="0"/>
              <a:t>        Отчетность </a:t>
            </a:r>
            <a:r>
              <a:rPr lang="ru-RU" sz="4000" b="1" dirty="0"/>
              <a:t>по НДС с 2015 года</a:t>
            </a:r>
          </a:p>
          <a:p>
            <a:pPr>
              <a:spcBef>
                <a:spcPct val="50000"/>
              </a:spcBef>
              <a:spcAft>
                <a:spcPts val="1088"/>
              </a:spcAft>
              <a:buNone/>
              <a:defRPr/>
            </a:pPr>
            <a:r>
              <a:rPr lang="ru-RU" b="1" dirty="0"/>
              <a:t>	</a:t>
            </a:r>
            <a:r>
              <a:rPr lang="ru-RU" sz="2800" b="1" dirty="0"/>
              <a:t>С отчетности за 1 квартал 2015 года</a:t>
            </a:r>
            <a:r>
              <a:rPr lang="ru-RU" sz="2800" dirty="0"/>
              <a:t>:</a:t>
            </a:r>
          </a:p>
          <a:p>
            <a:pPr marL="778818" indent="-414680">
              <a:spcBef>
                <a:spcPts val="0"/>
              </a:spcBef>
              <a:spcAft>
                <a:spcPts val="1088"/>
              </a:spcAft>
              <a:buFontTx/>
              <a:buAutoNum type="arabicParenR"/>
              <a:defRPr/>
            </a:pPr>
            <a:r>
              <a:rPr lang="ru-RU" sz="2800" dirty="0"/>
              <a:t>Налогоплательщики и налоговые агенты будут включать в электронную декларацию сведения из книги покупок и книги продаж, а по посредническим операциям – из журнала счетов-фактур;</a:t>
            </a:r>
          </a:p>
          <a:p>
            <a:pPr marL="778818" indent="-414680">
              <a:spcBef>
                <a:spcPts val="0"/>
              </a:spcBef>
              <a:spcAft>
                <a:spcPts val="1088"/>
              </a:spcAft>
              <a:buFontTx/>
              <a:buAutoNum type="arabicParenR"/>
              <a:defRPr/>
            </a:pPr>
            <a:r>
              <a:rPr lang="ru-RU" sz="2800" dirty="0"/>
              <a:t>Посредники, которые не являются налогоплательщиками НДС или освобождены от налога, но являются налоговыми агентами, будут сдавать декларацию по НДС в электронном виде;</a:t>
            </a:r>
          </a:p>
          <a:p>
            <a:pPr marL="778818" indent="-414680">
              <a:spcBef>
                <a:spcPts val="0"/>
              </a:spcBef>
              <a:spcAft>
                <a:spcPts val="1088"/>
              </a:spcAft>
              <a:buFontTx/>
              <a:buAutoNum type="arabicParenR"/>
              <a:defRPr/>
            </a:pPr>
            <a:r>
              <a:rPr lang="ru-RU" sz="2800" dirty="0"/>
              <a:t>Посредники, которые не являются налогоплательщиками НДС или освобождены от налога, будут сдавать в инспекцию электронный журнал учета </a:t>
            </a:r>
            <a:r>
              <a:rPr lang="ru-RU" sz="2800" dirty="0" smtClean="0"/>
              <a:t>счетов-фактур до </a:t>
            </a:r>
            <a:r>
              <a:rPr lang="ru-RU" sz="2800" b="1" dirty="0" smtClean="0"/>
              <a:t>20 </a:t>
            </a:r>
            <a:r>
              <a:rPr lang="ru-RU" sz="2800" dirty="0" smtClean="0"/>
              <a:t>числа месяца, следующего за отчетным налоговым периодом.</a:t>
            </a:r>
            <a:endParaRPr lang="ru-RU" sz="2800" dirty="0"/>
          </a:p>
          <a:p>
            <a:pPr marL="718344">
              <a:spcBef>
                <a:spcPts val="0"/>
              </a:spcBef>
              <a:spcAft>
                <a:spcPts val="1088"/>
              </a:spcAft>
              <a:buNone/>
              <a:defRPr/>
            </a:pPr>
            <a:r>
              <a:rPr lang="ru-RU" sz="3200" b="1" dirty="0" smtClean="0"/>
              <a:t>                                Федеральный </a:t>
            </a:r>
            <a:r>
              <a:rPr lang="ru-RU" sz="3200" b="1" dirty="0"/>
              <a:t>закон от 28.06.13 № 134-ФЗ</a:t>
            </a:r>
            <a:r>
              <a:rPr lang="en-US" sz="3200" b="1" dirty="0"/>
              <a:t>. 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xmlns="" val="4260809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617" y="476519"/>
            <a:ext cx="12080383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/>
              <a:t>         Федеральный закон от 21.07.2014 № 238-ФЗ</a:t>
            </a:r>
          </a:p>
          <a:p>
            <a:r>
              <a:rPr lang="ru-RU" sz="2400" dirty="0" smtClean="0"/>
              <a:t>С </a:t>
            </a:r>
            <a:r>
              <a:rPr lang="ru-RU" sz="2400" b="1" dirty="0" smtClean="0"/>
              <a:t>01.01.2015</a:t>
            </a:r>
            <a:r>
              <a:rPr lang="ru-RU" sz="2400" dirty="0" smtClean="0"/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       обязанность вести журнал учета полученных и выставленных счетов-фактур сохранена для посредников, экспедиторов и застройщиков, в том числе если они освобождены от исполнения обязанностей, связанных с исчислением и уплатой НДС, или не признаются плательщиками НДС (</a:t>
            </a:r>
            <a:r>
              <a:rPr lang="ru-RU" sz="2000" u="sng" dirty="0" smtClean="0">
                <a:hlinkClick r:id="rId2"/>
              </a:rPr>
              <a:t>п. 3.1 ст. 169</a:t>
            </a:r>
            <a:r>
              <a:rPr lang="ru-RU" sz="2000" dirty="0" smtClean="0"/>
              <a:t> НК РФ);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      посредники, экспедиторы и застройщики, не являющиеся налоговыми агентами, должны представлять в инспекцию в электронном виде журнал учета счетов-фактур при осуществлении посреднической, экспедиторской деятельности либо деятельности застройщика в том случае, если они освобождены от обязанностей, связанных с исчислением и уплатой НДС, или не признаются плательщиками данного налога (</a:t>
            </a:r>
            <a:r>
              <a:rPr lang="ru-RU" sz="2000" u="sng" dirty="0" smtClean="0">
                <a:hlinkClick r:id="rId3"/>
              </a:rPr>
              <a:t>п. 5.2 ст. 174</a:t>
            </a:r>
            <a:r>
              <a:rPr lang="ru-RU" sz="2000" dirty="0" smtClean="0"/>
              <a:t> НК РФ);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       налоговые агенты, не являющиеся плательщиками НДС или являющиеся налогоплательщиками, освобожденными от исполнения обязанностей, связанных с исчислением и уплатой данного налога, декларации по НДС будут должны представлять в электронной форме. Такая обязанность возникает в том случае, если они будут выставлять или получать счета-фактуры при осуществлении предпринимательской деятельности в интересах другого лица на основе посреднических договоров или в определенных случаях на основе договора транспортной экспедиции, а также при выполнении функций застройщика (</a:t>
            </a:r>
            <a:r>
              <a:rPr lang="ru-RU" sz="2000" u="sng" dirty="0" err="1" smtClean="0">
                <a:hlinkClick r:id="rId4"/>
              </a:rPr>
              <a:t>абз</a:t>
            </a:r>
            <a:r>
              <a:rPr lang="ru-RU" sz="2000" u="sng" dirty="0" smtClean="0">
                <a:hlinkClick r:id="rId4"/>
              </a:rPr>
              <a:t>. 3 п. 5 ст. 174</a:t>
            </a:r>
            <a:r>
              <a:rPr lang="ru-RU" sz="2000" dirty="0" smtClean="0"/>
              <a:t> НК РФ).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3353896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0610" y="1084756"/>
            <a:ext cx="11578107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/>
              <a:t>Федеральный закон от 04.11.2014 № 347-ФЗ</a:t>
            </a:r>
          </a:p>
          <a:p>
            <a:r>
              <a:rPr lang="ru-RU" sz="3600" dirty="0" smtClean="0"/>
              <a:t>с </a:t>
            </a:r>
            <a:r>
              <a:rPr lang="ru-RU" sz="3600" b="1" dirty="0" smtClean="0"/>
              <a:t>01.01.2015:</a:t>
            </a:r>
          </a:p>
          <a:p>
            <a:endParaRPr lang="ru-RU" dirty="0" smtClean="0"/>
          </a:p>
          <a:p>
            <a:r>
              <a:rPr lang="ru-RU" sz="3200" dirty="0" smtClean="0"/>
              <a:t>пункт 5 статьи 174 дополнить абзацем следующего содержания:</a:t>
            </a:r>
          </a:p>
          <a:p>
            <a:r>
              <a:rPr lang="ru-RU" sz="3200" dirty="0" smtClean="0"/>
              <a:t>   "При представлении налоговой декларации на бумажном носителе в случае, если настоящим пунктом предусмотрена обязанность представления налоговой декларации (расчета) в электронной форме, такая декларация не считается представленной."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846090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938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83794" indent="-483794">
              <a:lnSpc>
                <a:spcPct val="80000"/>
              </a:lnSpc>
              <a:spcBef>
                <a:spcPts val="0"/>
              </a:spcBef>
              <a:spcAft>
                <a:spcPts val="1814"/>
              </a:spcAft>
              <a:buNone/>
              <a:defRPr/>
            </a:pPr>
            <a:r>
              <a:rPr lang="ru-RU" sz="3200" b="1" dirty="0" smtClean="0"/>
              <a:t>                Расширение </a:t>
            </a:r>
            <a:r>
              <a:rPr lang="ru-RU" sz="3200" b="1" dirty="0"/>
              <a:t>прав налоговых </a:t>
            </a:r>
            <a:r>
              <a:rPr lang="ru-RU" sz="3200" b="1" dirty="0" smtClean="0"/>
              <a:t>органов</a:t>
            </a:r>
            <a:r>
              <a:rPr lang="ru-RU" sz="9600" b="1" dirty="0" smtClean="0"/>
              <a:t>             </a:t>
            </a:r>
            <a:endParaRPr lang="ru-RU" sz="9600" b="1" dirty="0"/>
          </a:p>
          <a:p>
            <a:pPr marL="483794" indent="-483794">
              <a:lnSpc>
                <a:spcPct val="80000"/>
              </a:lnSpc>
              <a:spcBef>
                <a:spcPts val="0"/>
              </a:spcBef>
              <a:spcAft>
                <a:spcPts val="1814"/>
              </a:spcAft>
              <a:buNone/>
              <a:defRPr/>
            </a:pPr>
            <a:r>
              <a:rPr lang="ru-RU" sz="1400" b="1" dirty="0"/>
              <a:t>          </a:t>
            </a:r>
            <a:r>
              <a:rPr lang="ru-RU" sz="2000" b="1" dirty="0"/>
              <a:t>С 1 января 2014 года:</a:t>
            </a:r>
          </a:p>
          <a:p>
            <a:pPr>
              <a:spcAft>
                <a:spcPts val="1088"/>
              </a:spcAft>
            </a:pPr>
            <a:r>
              <a:rPr lang="ru-RU" dirty="0"/>
              <a:t>         - инспекторы вправе истребовать пояснений при представлении  уточненной «к уменьшению» декларации (</a:t>
            </a:r>
            <a:r>
              <a:rPr lang="ru-RU" dirty="0">
                <a:solidFill>
                  <a:schemeClr val="accent5"/>
                </a:solidFill>
              </a:rPr>
              <a:t>п.3 ст.88 </a:t>
            </a:r>
            <a:r>
              <a:rPr lang="ru-RU" dirty="0"/>
              <a:t>НК РФ</a:t>
            </a:r>
            <a:r>
              <a:rPr lang="ru-RU" dirty="0" smtClean="0"/>
              <a:t>);</a:t>
            </a:r>
            <a:endParaRPr lang="ru-RU" dirty="0"/>
          </a:p>
          <a:p>
            <a:pPr>
              <a:spcAft>
                <a:spcPts val="1088"/>
              </a:spcAft>
            </a:pPr>
            <a:r>
              <a:rPr lang="ru-RU" dirty="0"/>
              <a:t>        - инспекторы вправе запросить подтверждающие документы и   аналитические регистры налогового учета при представлении  уточненной  «к уменьшению» декларации по истечении 2 лет со дня срока представления (</a:t>
            </a:r>
            <a:r>
              <a:rPr lang="ru-RU" dirty="0">
                <a:solidFill>
                  <a:schemeClr val="accent5"/>
                </a:solidFill>
              </a:rPr>
              <a:t>п.8.3 ст. 88 </a:t>
            </a:r>
            <a:r>
              <a:rPr lang="ru-RU" dirty="0"/>
              <a:t>НК РФ).</a:t>
            </a:r>
          </a:p>
          <a:p>
            <a:pPr>
              <a:spcAft>
                <a:spcPts val="1088"/>
              </a:spcAft>
              <a:buNone/>
            </a:pPr>
            <a:r>
              <a:rPr lang="ru-RU" sz="2000" dirty="0"/>
              <a:t>         </a:t>
            </a:r>
            <a:r>
              <a:rPr lang="ru-RU" sz="2000" b="1" dirty="0"/>
              <a:t>С 1 января 2015 года:</a:t>
            </a:r>
          </a:p>
          <a:p>
            <a:pPr marL="718344">
              <a:spcBef>
                <a:spcPts val="1088"/>
              </a:spcBef>
              <a:spcAft>
                <a:spcPts val="1088"/>
              </a:spcAft>
              <a:buFontTx/>
              <a:buChar char="-"/>
              <a:defRPr/>
            </a:pPr>
            <a:r>
              <a:rPr lang="ru-RU" dirty="0"/>
              <a:t>инспекторы вправе при проведении камеральной проверки запросить любой документ, если выявят противоречия между сведениями в декларации по НДС, между декларациями разных налогоплательщиков и данными в представленных журналах учета счетов-фактур (</a:t>
            </a:r>
            <a:r>
              <a:rPr lang="ru-RU" dirty="0">
                <a:solidFill>
                  <a:schemeClr val="accent5"/>
                </a:solidFill>
              </a:rPr>
              <a:t>п.8.1 ст.88 </a:t>
            </a:r>
            <a:r>
              <a:rPr lang="ru-RU" dirty="0"/>
              <a:t>НК РФ);</a:t>
            </a:r>
          </a:p>
          <a:p>
            <a:pPr marL="718344">
              <a:spcBef>
                <a:spcPts val="1088"/>
              </a:spcBef>
              <a:spcAft>
                <a:spcPts val="1088"/>
              </a:spcAft>
              <a:buFontTx/>
              <a:buChar char="-"/>
              <a:defRPr/>
            </a:pPr>
            <a:r>
              <a:rPr lang="ru-RU" dirty="0"/>
              <a:t>инспекторы вправе провести осмотр территорий (помещений) при проведении камеральной проверки декларации по НДС, когда есть право на истребование документов (</a:t>
            </a:r>
            <a:r>
              <a:rPr lang="ru-RU" dirty="0">
                <a:solidFill>
                  <a:schemeClr val="accent5"/>
                </a:solidFill>
              </a:rPr>
              <a:t>п.1 ст.91 и п.1 ст.92</a:t>
            </a:r>
            <a:r>
              <a:rPr lang="ru-RU" dirty="0"/>
              <a:t> НК РФ) ;                                                                             </a:t>
            </a:r>
            <a:r>
              <a:rPr lang="en-US" b="1" dirty="0"/>
              <a:t> </a:t>
            </a:r>
            <a:endParaRPr lang="ru-RU" b="1" dirty="0"/>
          </a:p>
          <a:p>
            <a:pPr marL="718344" indent="-483794">
              <a:lnSpc>
                <a:spcPct val="80000"/>
              </a:lnSpc>
              <a:spcBef>
                <a:spcPts val="2177"/>
              </a:spcBef>
              <a:spcAft>
                <a:spcPts val="1814"/>
              </a:spcAft>
              <a:buNone/>
              <a:defRPr/>
            </a:pPr>
            <a:r>
              <a:rPr lang="ru-RU" b="1" dirty="0"/>
              <a:t>     - </a:t>
            </a:r>
            <a:r>
              <a:rPr lang="ru-RU" dirty="0"/>
              <a:t>введено новое основание для приостановления операций по счетам налогоплательщика (неисполнение обязанности по передаче налоговому органу квитанции о приеме требования о представлении документов, пояснений, а также уведомления о вызове в налоговый орган) (</a:t>
            </a:r>
            <a:r>
              <a:rPr lang="ru-RU" dirty="0">
                <a:solidFill>
                  <a:schemeClr val="accent5"/>
                </a:solidFill>
              </a:rPr>
              <a:t>п.3 ст.76</a:t>
            </a:r>
            <a:r>
              <a:rPr lang="ru-RU" dirty="0"/>
              <a:t> НК РФ).</a:t>
            </a:r>
          </a:p>
        </p:txBody>
      </p:sp>
    </p:spTree>
    <p:extLst>
      <p:ext uri="{BB962C8B-B14F-4D97-AF65-F5344CB8AC3E}">
        <p14:creationId xmlns:p14="http://schemas.microsoft.com/office/powerpoint/2010/main" xmlns="" val="3933849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            Этапы проверки декларации по НДС</a:t>
            </a:r>
          </a:p>
          <a:p>
            <a:endParaRPr lang="ru-RU" sz="2000" dirty="0" smtClean="0"/>
          </a:p>
          <a:p>
            <a:pPr marL="342900" indent="-342900">
              <a:buFontTx/>
              <a:buAutoNum type="arabicPeriod"/>
            </a:pPr>
            <a:r>
              <a:rPr lang="ru-RU" sz="2000" dirty="0" smtClean="0"/>
              <a:t>На соответствие форматам, логический контроль и проверка дат и ИНН. Проверка контрольных соотношений. Письмом </a:t>
            </a:r>
            <a:r>
              <a:rPr lang="ru-RU" sz="2000" b="1" dirty="0" smtClean="0"/>
              <a:t>ФНС от 23.03.2015 №ГД-4-3/4550</a:t>
            </a:r>
            <a:r>
              <a:rPr lang="en-US" sz="2000" b="1" dirty="0" smtClean="0"/>
              <a:t>@</a:t>
            </a:r>
            <a:r>
              <a:rPr lang="ru-RU" sz="2000" b="1" dirty="0" smtClean="0"/>
              <a:t> </a:t>
            </a:r>
            <a:r>
              <a:rPr lang="ru-RU" sz="2000" dirty="0" smtClean="0"/>
              <a:t>установлены контрольные соотношения декларации.</a:t>
            </a:r>
          </a:p>
          <a:p>
            <a:pPr marL="342900" indent="-342900">
              <a:buAutoNum type="arabicPeriod"/>
            </a:pPr>
            <a:r>
              <a:rPr lang="ru-RU" sz="2000" dirty="0" smtClean="0"/>
              <a:t>Проверка на «вычет». Сопоставление операций, отраженных в книге покупок покупателя, с операциями, отраженными в книге продаж продавца :</a:t>
            </a:r>
          </a:p>
          <a:p>
            <a:pPr algn="just"/>
            <a:r>
              <a:rPr lang="ru-RU" sz="2000" dirty="0"/>
              <a:t> </a:t>
            </a:r>
            <a:r>
              <a:rPr lang="ru-RU" sz="2000" dirty="0" smtClean="0"/>
              <a:t>      - исключены вычеты по операциям за 2012-2014 годы;</a:t>
            </a:r>
          </a:p>
          <a:p>
            <a:pPr algn="just"/>
            <a:r>
              <a:rPr lang="ru-RU" sz="2000" dirty="0"/>
              <a:t> </a:t>
            </a:r>
            <a:r>
              <a:rPr lang="ru-RU" sz="2000" dirty="0" smtClean="0"/>
              <a:t>      - если к вычету частично, то контроль только суммы превышения;</a:t>
            </a:r>
          </a:p>
          <a:p>
            <a:pPr algn="just"/>
            <a:r>
              <a:rPr lang="ru-RU" sz="2000" dirty="0"/>
              <a:t> </a:t>
            </a:r>
            <a:r>
              <a:rPr lang="ru-RU" sz="2000" dirty="0" smtClean="0"/>
              <a:t>      - допустим любой порядок формирования номера счета-фактуры (буквы, символы, префиксы и т.д.) при условии    идентичности его у продавца и покупателя;</a:t>
            </a:r>
          </a:p>
          <a:p>
            <a:pPr algn="just"/>
            <a:r>
              <a:rPr lang="ru-RU" sz="2000" dirty="0"/>
              <a:t> </a:t>
            </a:r>
            <a:r>
              <a:rPr lang="ru-RU" sz="2000" dirty="0" smtClean="0"/>
              <a:t>      - расхождения в КПП не являются критичными;</a:t>
            </a:r>
          </a:p>
          <a:p>
            <a:pPr algn="just"/>
            <a:r>
              <a:rPr lang="ru-RU" sz="2000" dirty="0"/>
              <a:t> </a:t>
            </a:r>
            <a:r>
              <a:rPr lang="ru-RU" sz="2000" dirty="0" smtClean="0"/>
              <a:t>      - неправильное указание кодов видов операций не является критичным.</a:t>
            </a:r>
          </a:p>
          <a:p>
            <a:pPr algn="just"/>
            <a:r>
              <a:rPr lang="ru-RU" sz="2000" dirty="0" smtClean="0"/>
              <a:t>3.  5 дней дается на представление пояснений или внесения соответствующих исправлений (п.3 ст.88 НК РФ).</a:t>
            </a:r>
          </a:p>
          <a:p>
            <a:pPr algn="just"/>
            <a:r>
              <a:rPr lang="ru-RU" sz="2000" dirty="0"/>
              <a:t> </a:t>
            </a:r>
            <a:r>
              <a:rPr lang="ru-RU" sz="2000" dirty="0" smtClean="0"/>
              <a:t>      </a:t>
            </a:r>
            <a:r>
              <a:rPr lang="ru-RU" sz="2000" b="1" dirty="0" smtClean="0"/>
              <a:t>ВНИМАНИЕ!! </a:t>
            </a:r>
          </a:p>
          <a:p>
            <a:pPr marL="457200" indent="-457200" algn="just">
              <a:buAutoNum type="arabicPeriod"/>
            </a:pPr>
            <a:r>
              <a:rPr lang="ru-RU" sz="2000" dirty="0" smtClean="0"/>
              <a:t>В течении 6 дней отреагировать и отправить квитанцию о получении требования налогового органа (п.5.1 ст.23 НК РФ). Ответственность по п.3 ст.76 НК РФ – решение о приостановлении операций по счетам в банках.</a:t>
            </a:r>
          </a:p>
          <a:p>
            <a:pPr marL="457200" indent="-457200" algn="just">
              <a:buAutoNum type="arabicPeriod"/>
            </a:pPr>
            <a:r>
              <a:rPr lang="ru-RU" sz="2000" dirty="0" smtClean="0"/>
              <a:t>Уточненную декларацию подавать, если занижена (завышена) налоговая база или налоговые вычеты, не отражены операции, не подлежащие обложению.</a:t>
            </a:r>
          </a:p>
          <a:p>
            <a:r>
              <a:rPr lang="ru-RU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4115757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2475</Words>
  <Application>Microsoft Office PowerPoint</Application>
  <PresentationFormat>Произвольный</PresentationFormat>
  <Paragraphs>155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НДС - 2015. Сложные вопросы.    Надежда Степановна Чамкина – государственный советник РФ II класса, заслуженный экономист РФ    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Перечень основных расхождений (ошибок), выявленных по итогам сдачи отчетности по НДС за 1 -3 кварталы 2015 года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SONY</dc:creator>
  <cp:lastModifiedBy>МЦФЭР</cp:lastModifiedBy>
  <cp:revision>6</cp:revision>
  <dcterms:created xsi:type="dcterms:W3CDTF">2015-11-12T18:04:40Z</dcterms:created>
  <dcterms:modified xsi:type="dcterms:W3CDTF">2015-10-25T16:06:04Z</dcterms:modified>
</cp:coreProperties>
</file>