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2" r:id="rId1"/>
  </p:sldMasterIdLst>
  <p:notesMasterIdLst>
    <p:notesMasterId r:id="rId12"/>
  </p:notesMasterIdLst>
  <p:sldIdLst>
    <p:sldId id="525" r:id="rId2"/>
    <p:sldId id="516" r:id="rId3"/>
    <p:sldId id="526" r:id="rId4"/>
    <p:sldId id="528" r:id="rId5"/>
    <p:sldId id="529" r:id="rId6"/>
    <p:sldId id="531" r:id="rId7"/>
    <p:sldId id="533" r:id="rId8"/>
    <p:sldId id="534" r:id="rId9"/>
    <p:sldId id="521" r:id="rId10"/>
    <p:sldId id="527" r:id="rId11"/>
  </p:sldIdLst>
  <p:sldSz cx="10693400" cy="7561263"/>
  <p:notesSz cx="6718300" cy="9867900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BCE"/>
    <a:srgbClr val="E4CECE"/>
    <a:srgbClr val="0074BF"/>
    <a:srgbClr val="0072BD"/>
    <a:srgbClr val="0066CC"/>
    <a:srgbClr val="3381FF"/>
    <a:srgbClr val="035DC9"/>
    <a:srgbClr val="EEEEEE"/>
    <a:srgbClr val="E8E8E8"/>
    <a:srgbClr val="E6EC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7" autoAdjust="0"/>
    <p:restoredTop sz="94099" autoAdjust="0"/>
  </p:normalViewPr>
  <p:slideViewPr>
    <p:cSldViewPr showGuides="1">
      <p:cViewPr varScale="1">
        <p:scale>
          <a:sx n="62" d="100"/>
          <a:sy n="62" d="100"/>
        </p:scale>
        <p:origin x="-1428" y="-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9"/>
            <a:ext cx="2911265" cy="493395"/>
          </a:xfrm>
          <a:prstGeom prst="rect">
            <a:avLst/>
          </a:prstGeom>
        </p:spPr>
        <p:txBody>
          <a:bodyPr vert="horz" lIns="91188" tIns="45594" rIns="91188" bIns="455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92" y="9"/>
            <a:ext cx="2911265" cy="493395"/>
          </a:xfrm>
          <a:prstGeom prst="rect">
            <a:avLst/>
          </a:prstGeom>
        </p:spPr>
        <p:txBody>
          <a:bodyPr vert="horz" lIns="91188" tIns="45594" rIns="91188" bIns="45594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11.11.2015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1363"/>
            <a:ext cx="52355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8" tIns="45594" rIns="91188" bIns="455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2" y="4687263"/>
            <a:ext cx="5374640" cy="4440555"/>
          </a:xfrm>
          <a:prstGeom prst="rect">
            <a:avLst/>
          </a:prstGeom>
        </p:spPr>
        <p:txBody>
          <a:bodyPr vert="horz" lIns="91188" tIns="45594" rIns="91188" bIns="455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2801"/>
            <a:ext cx="2911265" cy="493395"/>
          </a:xfrm>
          <a:prstGeom prst="rect">
            <a:avLst/>
          </a:prstGeom>
        </p:spPr>
        <p:txBody>
          <a:bodyPr vert="horz" lIns="91188" tIns="45594" rIns="91188" bIns="455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92" y="9372801"/>
            <a:ext cx="2911265" cy="493395"/>
          </a:xfrm>
          <a:prstGeom prst="rect">
            <a:avLst/>
          </a:prstGeom>
        </p:spPr>
        <p:txBody>
          <a:bodyPr vert="horz" lIns="91188" tIns="45594" rIns="91188" bIns="45594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25D1-694B-464A-BEE9-1BE84A957A2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B936-21D2-4509-8E10-C922B53CBD7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25D1-694B-464A-BEE9-1BE84A957A2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25D1-694B-464A-BEE9-1BE84A957A2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25D1-694B-464A-BEE9-1BE84A957A2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50" r:id="rId12"/>
    <p:sldLayoutId id="2147483661" r:id="rId13"/>
  </p:sldLayoutIdLst>
  <p:hf hdr="0" ft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38332" y="6948983"/>
            <a:ext cx="555068" cy="5163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595" y="189642"/>
            <a:ext cx="9865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изменения законодательства о налогах и сборах с 2016 года в части налогообложения доходов физических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лиц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1179" y="2696632"/>
            <a:ext cx="8171648" cy="132343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dirty="0" smtClean="0"/>
              <a:t>Вступление в силу </a:t>
            </a:r>
            <a:r>
              <a:rPr lang="ru-RU" sz="2000" dirty="0">
                <a:solidFill>
                  <a:prstClr val="black"/>
                </a:solidFill>
              </a:rPr>
              <a:t>статьи 217</a:t>
            </a:r>
            <a:r>
              <a:rPr lang="ru-RU" sz="2000" baseline="30000" dirty="0">
                <a:solidFill>
                  <a:prstClr val="black"/>
                </a:solidFill>
              </a:rPr>
              <a:t>1</a:t>
            </a:r>
            <a:r>
              <a:rPr lang="ru-RU" sz="2000" dirty="0" smtClean="0"/>
              <a:t>, устанавливающей </a:t>
            </a:r>
            <a:r>
              <a:rPr lang="ru-RU" sz="2000" dirty="0"/>
              <a:t>особенности порядка налогообложения доходов, получаемых от продажи недвижимого </a:t>
            </a:r>
            <a:r>
              <a:rPr lang="ru-RU" sz="2000" dirty="0" smtClean="0"/>
              <a:t>имущества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/>
              <a:t>Федеральный закон </a:t>
            </a:r>
            <a:r>
              <a:rPr lang="ru-RU" sz="2000" dirty="0"/>
              <a:t>от 29.11.2014 № </a:t>
            </a:r>
            <a:r>
              <a:rPr lang="ru-RU" sz="2000" dirty="0" smtClean="0"/>
              <a:t>382-ФЗ</a:t>
            </a:r>
            <a:r>
              <a:rPr lang="ru-RU" sz="2000" dirty="0"/>
              <a:t>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4921" y="4319522"/>
            <a:ext cx="8185596" cy="1015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dirty="0" smtClean="0"/>
              <a:t>Предоставление права участникам общества при выходе из него уменьшить </a:t>
            </a:r>
            <a:r>
              <a:rPr lang="ru-RU" sz="2000" dirty="0"/>
              <a:t>облагаемый НДФЛ </a:t>
            </a:r>
            <a:r>
              <a:rPr lang="ru-RU" sz="2000" dirty="0" smtClean="0"/>
              <a:t>доход на сумму расходов 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/>
              <a:t>Федеральный закон </a:t>
            </a:r>
            <a:r>
              <a:rPr lang="ru-RU" sz="2000" dirty="0"/>
              <a:t>от 08.06.2015 № </a:t>
            </a:r>
            <a:r>
              <a:rPr lang="ru-RU" sz="2000" dirty="0" smtClean="0"/>
              <a:t>146-ФЗ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1459" y="5639537"/>
            <a:ext cx="8211368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dirty="0" smtClean="0"/>
              <a:t>Предоставление права налогоплательщикам получать социальные налоговые вычеты </a:t>
            </a:r>
            <a:r>
              <a:rPr lang="ru-RU" sz="2000" dirty="0"/>
              <a:t>на лечение и обучение по заявлению </a:t>
            </a:r>
            <a:r>
              <a:rPr lang="ru-RU" sz="2000" dirty="0" smtClean="0"/>
              <a:t>у работодателя  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/>
              <a:t>(Федеральный закон </a:t>
            </a:r>
            <a:r>
              <a:rPr lang="ru-RU" sz="2000" dirty="0"/>
              <a:t>от 06.04.2015 № </a:t>
            </a:r>
            <a:r>
              <a:rPr lang="ru-RU" sz="2000" dirty="0" smtClean="0"/>
              <a:t>85-ФЗ)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945" y="1320895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3486" y="2743001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3486" y="4186404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+mj-lt"/>
                <a:ea typeface="+mj-ea"/>
                <a:cs typeface="+mj-cs"/>
              </a:rPr>
              <a:t>3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3945" y="5522269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61" y="1351837"/>
            <a:ext cx="82423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8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76151" y="6900145"/>
            <a:ext cx="724718" cy="6966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414" y="135233"/>
            <a:ext cx="9865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Порядок уменьшения налоговой базы по НДФЛ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налоговым агентом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25"/>
          <a:stretch/>
        </p:blipFill>
        <p:spPr>
          <a:xfrm>
            <a:off x="780326" y="1208722"/>
            <a:ext cx="877216" cy="1079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0" r="14340"/>
          <a:stretch/>
        </p:blipFill>
        <p:spPr>
          <a:xfrm>
            <a:off x="8648252" y="991215"/>
            <a:ext cx="1558123" cy="1594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9" r="19186"/>
          <a:stretch/>
        </p:blipFill>
        <p:spPr>
          <a:xfrm>
            <a:off x="4401162" y="1016386"/>
            <a:ext cx="1446544" cy="119965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330677" y="1619393"/>
            <a:ext cx="2607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Выдача уведомления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254441" y="2658543"/>
            <a:ext cx="3732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Уменьшение налоговой базы, варианты: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89792" y="2174267"/>
            <a:ext cx="1458283" cy="5114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Иностранный гражданин (ИГ)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0139" y="806086"/>
            <a:ext cx="1161948" cy="5114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+mj-lt"/>
                <a:ea typeface="+mj-ea"/>
                <a:cs typeface="+mj-cs"/>
              </a:rPr>
              <a:t>Р</a:t>
            </a:r>
            <a:r>
              <a:rPr lang="ru-RU" sz="1200" b="1" dirty="0" smtClean="0">
                <a:latin typeface="+mj-lt"/>
                <a:ea typeface="+mj-ea"/>
                <a:cs typeface="+mj-cs"/>
              </a:rPr>
              <a:t>аботодатель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6162394" y="1460843"/>
            <a:ext cx="2317575" cy="6887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798797" y="2256628"/>
            <a:ext cx="648072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3198101" y="2667784"/>
            <a:ext cx="3845562" cy="35021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732113" y="3383111"/>
            <a:ext cx="2784177" cy="1569660"/>
          </a:xfrm>
          <a:prstGeom prst="rect">
            <a:avLst/>
          </a:prstGeom>
          <a:solidFill>
            <a:srgbClr val="C0CBCE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 последующие месяцы на сумму </a:t>
            </a:r>
            <a:r>
              <a:rPr lang="ru-RU" sz="1600" dirty="0"/>
              <a:t>уплаченных ранее фиксированных авансовых платежей за период действия патента не зависимо от даты получения </a:t>
            </a:r>
            <a:r>
              <a:rPr lang="ru-RU" sz="1600" dirty="0" smtClean="0"/>
              <a:t>Уведомления</a:t>
            </a:r>
            <a:endParaRPr lang="ru-RU" sz="16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786628" y="3383111"/>
            <a:ext cx="3504813" cy="1849611"/>
          </a:xfrm>
          <a:prstGeom prst="rect">
            <a:avLst/>
          </a:prstGeom>
          <a:solidFill>
            <a:srgbClr val="C0CBCE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умма НДФЛ за </a:t>
            </a:r>
            <a:r>
              <a:rPr lang="ru-RU" sz="1600" dirty="0"/>
              <a:t>месяц соответствующего налогового периода меньше суммы уплаченного фиксированного авансового платежа, то </a:t>
            </a:r>
            <a:r>
              <a:rPr lang="ru-RU" sz="1600" dirty="0" smtClean="0"/>
              <a:t>разницу можно учесть в </a:t>
            </a:r>
            <a:r>
              <a:rPr lang="ru-RU" sz="1600" dirty="0"/>
              <a:t>следующем месяце этого же налогового периода.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4239" y="6466234"/>
            <a:ext cx="8533284" cy="830997"/>
          </a:xfrm>
          <a:prstGeom prst="rect">
            <a:avLst/>
          </a:prstGeom>
          <a:solidFill>
            <a:srgbClr val="E4CECE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фиксированных авансовых платежей, уплаченных за период действия патента,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превышающая исчисленную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сумму НДФЛ по итогам налогового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периода, не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суммой излишне уплаченного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налога и возврату или зачету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счет последующих платежей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подлежит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73182" y="3383111"/>
            <a:ext cx="2901078" cy="1077218"/>
          </a:xfrm>
          <a:prstGeom prst="rect">
            <a:avLst/>
          </a:prstGeom>
          <a:solidFill>
            <a:srgbClr val="C0CBCE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 первом месяце на всю сумму уплаченных фиксированных </a:t>
            </a:r>
            <a:r>
              <a:rPr lang="ru-RU" sz="1600" dirty="0"/>
              <a:t>авансовых платежей за период действия </a:t>
            </a:r>
            <a:r>
              <a:rPr lang="ru-RU" sz="1600" dirty="0" smtClean="0"/>
              <a:t>патента</a:t>
            </a:r>
            <a:endParaRPr lang="ru-RU" sz="1600" dirty="0"/>
          </a:p>
        </p:txBody>
      </p:sp>
      <p:sp>
        <p:nvSpPr>
          <p:cNvPr id="61" name="Стрелка вправо 60"/>
          <p:cNvSpPr/>
          <p:nvPr/>
        </p:nvSpPr>
        <p:spPr>
          <a:xfrm>
            <a:off x="1769292" y="1476827"/>
            <a:ext cx="2317575" cy="6887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657542" y="1644589"/>
            <a:ext cx="2607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Заявление и документы</a:t>
            </a:r>
            <a:endParaRPr lang="ru-RU" sz="16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2610164" y="3017995"/>
            <a:ext cx="317290" cy="25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1" idx="2"/>
            <a:endCxn id="56" idx="0"/>
          </p:cNvCxnSpPr>
          <p:nvPr/>
        </p:nvCxnSpPr>
        <p:spPr>
          <a:xfrm>
            <a:off x="5120882" y="2997097"/>
            <a:ext cx="3320" cy="3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320949" y="3035015"/>
            <a:ext cx="328956" cy="24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90453" y="4413839"/>
            <a:ext cx="2607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Например: ИГ уплатил платежи за 6 мес. по 4 тыс. руб. в сумме 24 тыс. руб. и сумма исчисленного НДФЛ в первом месяце работы составила 24 тыс. руб., - зачесть можно все 24 тыс. руб. в первом месяце.</a:t>
            </a:r>
            <a:endParaRPr lang="ru-RU" sz="1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3352" y="4959063"/>
            <a:ext cx="3174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Например: ИГ уплатил платежи за весь год, а подал заявление только в сентябре – уменьшить налоговую базу можно начиная с начала года (уведомление получено в сентябре).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747525" y="5147255"/>
            <a:ext cx="3174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Например: сумма НДФЛ ИГ в первом месяце 1 тыс. руб., а сумма аванс. платежа за мес. 4 тыс. руб. – оставшиеся 3 тыс. руб. можно учесть в следующем месяце, в случае, если сумма НДФЛ будет больше 4 тыс. </a:t>
            </a:r>
            <a:r>
              <a:rPr lang="ru-RU" sz="1400" dirty="0"/>
              <a:t>р</a:t>
            </a:r>
            <a:r>
              <a:rPr lang="ru-RU" sz="1400" dirty="0" smtClean="0"/>
              <a:t>уб.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3838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1308" y="6946509"/>
            <a:ext cx="724718" cy="6966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4174" y="326304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Новые правила при продаже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недвижимого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имущества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9" y="1613565"/>
            <a:ext cx="1243331" cy="992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2446" y="991481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сейчас: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9568" y="1422330"/>
            <a:ext cx="2274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 собственности </a:t>
            </a:r>
            <a:r>
              <a:rPr lang="en-US" sz="1600" b="1" dirty="0" smtClean="0"/>
              <a:t>&gt;</a:t>
            </a:r>
            <a:r>
              <a:rPr lang="ru-RU" sz="1600" b="1" dirty="0" smtClean="0"/>
              <a:t> 3 лет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60" b="15513"/>
          <a:stretch/>
        </p:blipFill>
        <p:spPr>
          <a:xfrm>
            <a:off x="4355380" y="1615483"/>
            <a:ext cx="1905000" cy="936104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>
            <a:off x="6426267" y="1695926"/>
            <a:ext cx="1356279" cy="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668513" y="1255005"/>
            <a:ext cx="158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Освобождение </a:t>
            </a:r>
          </a:p>
          <a:p>
            <a:r>
              <a:rPr lang="ru-RU" sz="1600" b="1" dirty="0" smtClean="0"/>
              <a:t>от налога</a:t>
            </a:r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5" t="7480" r="10966" b="17726"/>
          <a:stretch/>
        </p:blipFill>
        <p:spPr>
          <a:xfrm>
            <a:off x="7948433" y="1255443"/>
            <a:ext cx="720080" cy="7200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990064" y="2245261"/>
            <a:ext cx="2274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 собственности </a:t>
            </a:r>
            <a:r>
              <a:rPr lang="en-US" sz="1600" b="1" dirty="0" smtClean="0"/>
              <a:t>&lt; </a:t>
            </a:r>
            <a:r>
              <a:rPr lang="ru-RU" sz="1600" b="1" dirty="0" smtClean="0"/>
              <a:t>3 лет</a:t>
            </a:r>
            <a:endParaRPr lang="ru-RU" sz="16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280951" y="2246108"/>
            <a:ext cx="979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продажа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2038938"/>
            <a:ext cx="733581" cy="733581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>
            <a:off x="6426266" y="2549980"/>
            <a:ext cx="1356279" cy="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2065104" y="2549980"/>
            <a:ext cx="2124388" cy="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0561" y="1695926"/>
            <a:ext cx="2138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657045" y="2136451"/>
            <a:ext cx="1802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Обложение НДФЛ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234181" y="2811759"/>
            <a:ext cx="182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2016 года: </a:t>
            </a:r>
            <a:endParaRPr lang="ru-RU" sz="1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33711" y="3130421"/>
            <a:ext cx="479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(Федеральный закон от 29.11.2014 № 382-ФЗ)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17429" y="3441422"/>
            <a:ext cx="2274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 собственности </a:t>
            </a:r>
            <a:r>
              <a:rPr lang="en-US" sz="1600" b="1" dirty="0" smtClean="0"/>
              <a:t>&gt;</a:t>
            </a:r>
            <a:r>
              <a:rPr lang="ru-RU" sz="1600" b="1" dirty="0" smtClean="0"/>
              <a:t> 5 лет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60" b="15513"/>
          <a:stretch/>
        </p:blipFill>
        <p:spPr>
          <a:xfrm>
            <a:off x="4234181" y="3723954"/>
            <a:ext cx="2097815" cy="1486716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6345729" y="3757952"/>
            <a:ext cx="1356279" cy="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5" t="7480" r="10966" b="17726"/>
          <a:stretch/>
        </p:blipFill>
        <p:spPr>
          <a:xfrm>
            <a:off x="7867895" y="3317469"/>
            <a:ext cx="720080" cy="72008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9526" y="4307287"/>
            <a:ext cx="2274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 собственности </a:t>
            </a:r>
            <a:r>
              <a:rPr lang="en-US" sz="1600" b="1" dirty="0" smtClean="0"/>
              <a:t>&lt; </a:t>
            </a:r>
            <a:r>
              <a:rPr lang="ru-RU" sz="1600" b="1" dirty="0" smtClean="0"/>
              <a:t>5 лет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28750" y="4932852"/>
            <a:ext cx="979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продажа</a:t>
            </a:r>
            <a:endParaRPr lang="ru-RU"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95" y="4100964"/>
            <a:ext cx="733581" cy="733581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6345728" y="4612006"/>
            <a:ext cx="1356279" cy="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984566" y="4612006"/>
            <a:ext cx="2124388" cy="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70023" y="3757952"/>
            <a:ext cx="2138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8" y="3858168"/>
            <a:ext cx="1407389" cy="117953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641457" y="3533391"/>
            <a:ext cx="158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Освобождение </a:t>
            </a:r>
          </a:p>
          <a:p>
            <a:r>
              <a:rPr lang="ru-RU" sz="1600" b="1" dirty="0" smtClean="0"/>
              <a:t>от налога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651442" y="4507392"/>
            <a:ext cx="1802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Обложение НДФЛ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900614" y="4902095"/>
            <a:ext cx="4054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 собственности </a:t>
            </a:r>
            <a:r>
              <a:rPr lang="en-US" sz="1600" b="1" dirty="0" smtClean="0"/>
              <a:t>&lt; </a:t>
            </a:r>
            <a:r>
              <a:rPr lang="ru-RU" sz="1600" b="1" dirty="0" smtClean="0"/>
              <a:t>5 лет</a:t>
            </a:r>
            <a:endParaRPr lang="ru-RU" sz="16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1970023" y="5200181"/>
            <a:ext cx="2124388" cy="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05740" y="5230993"/>
            <a:ext cx="37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 (на основании приватизации, наследования и дарения от близких </a:t>
            </a:r>
            <a:r>
              <a:rPr lang="ru-RU" sz="1200" b="1" dirty="0" smtClean="0">
                <a:solidFill>
                  <a:srgbClr val="FF0000"/>
                </a:solidFill>
              </a:rPr>
              <a:t>родственников, по </a:t>
            </a:r>
            <a:r>
              <a:rPr lang="ru-RU" sz="1200" b="1" dirty="0">
                <a:solidFill>
                  <a:srgbClr val="FF0000"/>
                </a:solidFill>
              </a:rPr>
              <a:t>договору пожизненного содержания с иждивением) 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343828" y="5148122"/>
            <a:ext cx="1356279" cy="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54212" y="2849829"/>
            <a:ext cx="8979550" cy="15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7936" y="5189123"/>
            <a:ext cx="1275188" cy="7517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54305" y="4947050"/>
            <a:ext cx="1794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Прежние правила</a:t>
            </a:r>
            <a:endParaRPr lang="ru-RU" sz="1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691528" y="6813986"/>
            <a:ext cx="101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продажа</a:t>
            </a:r>
            <a:endParaRPr lang="ru-RU" sz="16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4" y="6210623"/>
            <a:ext cx="1243331" cy="99202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563285" y="6227791"/>
            <a:ext cx="2765880" cy="1015663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Доход </a:t>
            </a:r>
            <a:r>
              <a:rPr lang="en-US" sz="1400" dirty="0"/>
              <a:t>&lt; </a:t>
            </a:r>
            <a:r>
              <a:rPr lang="ru-RU" sz="1400" dirty="0"/>
              <a:t> </a:t>
            </a:r>
            <a:r>
              <a:rPr lang="ru-RU" sz="1400" dirty="0" smtClean="0"/>
              <a:t>кадастровой стоимости объекта на </a:t>
            </a:r>
            <a:r>
              <a:rPr lang="ru-RU" sz="1400" dirty="0"/>
              <a:t>1 января </a:t>
            </a:r>
            <a:r>
              <a:rPr lang="ru-RU" sz="1400" dirty="0" smtClean="0"/>
              <a:t>года регистрации права собственности </a:t>
            </a:r>
            <a:r>
              <a:rPr lang="ru-RU" sz="1800" b="1" dirty="0" smtClean="0"/>
              <a:t>*</a:t>
            </a:r>
            <a:r>
              <a:rPr lang="ru-RU" sz="1400" dirty="0" smtClean="0"/>
              <a:t> </a:t>
            </a:r>
            <a:r>
              <a:rPr lang="ru-RU" sz="1400" dirty="0"/>
              <a:t>понижающий коэффициент 0,7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95120" y="3435913"/>
            <a:ext cx="364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1)</a:t>
            </a:r>
            <a:endParaRPr lang="ru-RU" sz="1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30892" y="6015277"/>
            <a:ext cx="364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2)</a:t>
            </a:r>
            <a:endParaRPr lang="ru-RU" sz="1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896502" y="6386413"/>
            <a:ext cx="1104085" cy="581462"/>
          </a:xfrm>
          <a:prstGeom prst="rect">
            <a:avLst/>
          </a:prstGeom>
          <a:solidFill>
            <a:schemeClr val="accent2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Налоговая база</a:t>
            </a:r>
            <a:endParaRPr lang="ru-RU" sz="16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996930" y="635383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=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365448" y="6231829"/>
            <a:ext cx="2369104" cy="830997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кадастровая стоимость объекта </a:t>
            </a:r>
            <a:r>
              <a:rPr lang="ru-RU" sz="2000" b="1" dirty="0" smtClean="0"/>
              <a:t>*</a:t>
            </a:r>
            <a:r>
              <a:rPr lang="ru-RU" sz="1400" dirty="0" smtClean="0"/>
              <a:t> </a:t>
            </a:r>
            <a:r>
              <a:rPr lang="ru-RU" sz="1400" dirty="0"/>
              <a:t>на понижающий коэффициент 0,7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990064" y="6545620"/>
            <a:ext cx="296039" cy="302511"/>
          </a:xfrm>
          <a:prstGeom prst="rightArrow">
            <a:avLst/>
          </a:prstGeom>
          <a:solidFill>
            <a:srgbClr val="C0C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5467002" y="6545621"/>
            <a:ext cx="296039" cy="302511"/>
          </a:xfrm>
          <a:prstGeom prst="rightArrow">
            <a:avLst/>
          </a:prstGeom>
          <a:solidFill>
            <a:srgbClr val="C0C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398" y="353023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Новые формы налоговой отчетности с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2016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года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8122" y="1047250"/>
            <a:ext cx="8171648" cy="1015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/>
              <a:t>Форма 6-НДФЛ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/>
              <a:t>(форма </a:t>
            </a:r>
            <a:r>
              <a:rPr lang="ru-RU" sz="2000" dirty="0"/>
              <a:t>расчета сумм налога на доходы физических лиц, исчисленных и удержанных налоговым агентом</a:t>
            </a:r>
            <a:r>
              <a:rPr lang="ru-RU" sz="2000" dirty="0" smtClean="0"/>
              <a:t>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569" y="2227935"/>
            <a:ext cx="8171648" cy="70788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/>
              <a:t>Форма 3-НДФЛ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/>
              <a:t>(внесен ряд изменений в действующую форму)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9621" y="3104847"/>
            <a:ext cx="8185596" cy="70788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/>
              <a:t>Форма </a:t>
            </a:r>
            <a:r>
              <a:rPr lang="ru-RU" sz="2000" b="1" dirty="0" smtClean="0"/>
              <a:t>2-НДФЛ</a:t>
            </a:r>
            <a:endParaRPr lang="ru-RU" sz="2000" b="1" dirty="0"/>
          </a:p>
          <a:p>
            <a:pPr defTabSz="1043056">
              <a:spcBef>
                <a:spcPct val="0"/>
              </a:spcBef>
            </a:pPr>
            <a:r>
              <a:rPr lang="ru-RU" sz="2000" dirty="0"/>
              <a:t>(внесен ряд изменений в действующую </a:t>
            </a:r>
            <a:r>
              <a:rPr lang="ru-RU" sz="2000" dirty="0" smtClean="0"/>
              <a:t>форму</a:t>
            </a:r>
            <a:r>
              <a:rPr lang="ru-RU" sz="2000" dirty="0"/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3709" y="6051942"/>
            <a:ext cx="8211368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dirty="0" smtClean="0"/>
              <a:t>Уведомление </a:t>
            </a:r>
            <a:r>
              <a:rPr lang="ru-RU" sz="2000" dirty="0"/>
              <a:t>о подтверждении права налогоплательщика на социальные налоговые вычеты, предусмотренные подпунктами 2 и 3 пункта 1 статьи 219 </a:t>
            </a:r>
            <a:r>
              <a:rPr lang="ru-RU" sz="2000" dirty="0" smtClean="0"/>
              <a:t>НК РФ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218" y="986571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218" y="2162027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0677" y="3012215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+mj-lt"/>
                <a:ea typeface="+mj-ea"/>
                <a:cs typeface="+mj-cs"/>
              </a:rPr>
              <a:t>3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0218" y="3908719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9357" y="5174266"/>
            <a:ext cx="8185596" cy="70788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/>
              <a:t>Коды видов доходов и налоговых вычетов </a:t>
            </a:r>
          </a:p>
          <a:p>
            <a:pPr defTabSz="1043056">
              <a:spcBef>
                <a:spcPct val="0"/>
              </a:spcBef>
            </a:pPr>
            <a:r>
              <a:rPr lang="ru-RU" sz="2000" dirty="0" smtClean="0"/>
              <a:t>(обновлены справочники кодов доходов и вычетов)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96595" y="3985981"/>
            <a:ext cx="8171648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dirty="0"/>
              <a:t>Сообщение о невозможности удержать налог и сумме налога в соответствии с </a:t>
            </a:r>
            <a:r>
              <a:rPr lang="ru-RU" sz="2000" dirty="0" smtClean="0"/>
              <a:t>пунктом 5 статьи 226 и </a:t>
            </a:r>
            <a:r>
              <a:rPr lang="ru-RU" sz="2000" dirty="0"/>
              <a:t>пунктом 14 статьи 226</a:t>
            </a:r>
            <a:r>
              <a:rPr lang="ru-RU" sz="2000" baseline="30000" dirty="0"/>
              <a:t>1 </a:t>
            </a:r>
            <a:r>
              <a:rPr lang="ru-RU" sz="2000" dirty="0"/>
              <a:t>Налогового кодекса Российской </a:t>
            </a:r>
            <a:r>
              <a:rPr lang="ru-RU" sz="2000" dirty="0" smtClean="0"/>
              <a:t>Федерации (представляется по форме 2-НДФЛ)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218" y="5088736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0218" y="5961848"/>
            <a:ext cx="671388" cy="560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6.</a:t>
            </a:r>
          </a:p>
        </p:txBody>
      </p:sp>
    </p:spTree>
    <p:extLst>
      <p:ext uri="{BB962C8B-B14F-4D97-AF65-F5344CB8AC3E}">
        <p14:creationId xmlns="" xmlns:p14="http://schemas.microsoft.com/office/powerpoint/2010/main" val="2419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132" y="-107801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6-НДФЛ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32" y="415420"/>
            <a:ext cx="4943594" cy="6752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701" y="415419"/>
            <a:ext cx="4896543" cy="6752770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5037" y="-153122"/>
            <a:ext cx="106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6-НДФЛ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Раздел 1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89" y="824927"/>
            <a:ext cx="10544820" cy="32437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8" y="4330273"/>
            <a:ext cx="10544820" cy="2376264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6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6-НДФЛ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Раздел 2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32" y="1116335"/>
            <a:ext cx="10225136" cy="5407497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4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156" y="-95641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2-НДФЛ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6420" y="398746"/>
            <a:ext cx="5112568" cy="7054293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7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5037" y="-153122"/>
            <a:ext cx="106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2-НДФЛ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Заголовок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810407"/>
            <a:ext cx="9241052" cy="1155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6" y="2420166"/>
            <a:ext cx="9241052" cy="13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604" y="4260624"/>
            <a:ext cx="9241052" cy="31924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115" y="1948243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Налоговые вычеты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94" y="3737404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Общие суммы дохода и налога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9228" y="6883050"/>
            <a:ext cx="724718" cy="69662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2164" y="540970"/>
            <a:ext cx="1800200" cy="13538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7233" y="3142594"/>
            <a:ext cx="5377539" cy="476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8470" y="5171949"/>
            <a:ext cx="216024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8470" y="5407882"/>
            <a:ext cx="8956702" cy="12530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76146" y="6948983"/>
            <a:ext cx="724718" cy="6966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05" y="29630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Новые правила исчисления НДФЛ для иностранных граждан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25"/>
          <a:stretch/>
        </p:blipFill>
        <p:spPr>
          <a:xfrm>
            <a:off x="482333" y="1255598"/>
            <a:ext cx="1144396" cy="2714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0" r="14340"/>
          <a:stretch/>
        </p:blipFill>
        <p:spPr>
          <a:xfrm>
            <a:off x="7419705" y="5168024"/>
            <a:ext cx="1558123" cy="1594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30" r="4627"/>
          <a:stretch/>
        </p:blipFill>
        <p:spPr>
          <a:xfrm>
            <a:off x="7443436" y="1116335"/>
            <a:ext cx="1548597" cy="1406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9" r="19186"/>
          <a:stretch/>
        </p:blipFill>
        <p:spPr>
          <a:xfrm>
            <a:off x="4928618" y="2766606"/>
            <a:ext cx="1709793" cy="1306319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745069" y="1284021"/>
            <a:ext cx="5688841" cy="2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51562" y="2848344"/>
            <a:ext cx="3577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Заявление и документы, подтверждающих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уплату фиксированных авансовых </a:t>
            </a:r>
            <a:r>
              <a:rPr lang="ru-RU" sz="1400" dirty="0" smtClean="0"/>
              <a:t>платежей</a:t>
            </a:r>
            <a:endParaRPr lang="ru-RU" sz="1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417581" y="4102634"/>
            <a:ext cx="1973743" cy="167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2434053">
            <a:off x="4989136" y="4918349"/>
            <a:ext cx="280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Заявление о выдаче уведомления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699882" y="2534248"/>
            <a:ext cx="0" cy="59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90676" y="3133376"/>
            <a:ext cx="1599477" cy="830997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Есть информация </a:t>
            </a:r>
            <a:r>
              <a:rPr lang="ru-RU" sz="1200" dirty="0"/>
              <a:t>о </a:t>
            </a:r>
            <a:r>
              <a:rPr lang="ru-RU" sz="1200" dirty="0" smtClean="0"/>
              <a:t>заключении </a:t>
            </a:r>
          </a:p>
          <a:p>
            <a:r>
              <a:rPr lang="ru-RU" sz="1200" dirty="0" smtClean="0"/>
              <a:t>трудового </a:t>
            </a:r>
            <a:r>
              <a:rPr lang="ru-RU" sz="1200" dirty="0"/>
              <a:t>договора </a:t>
            </a:r>
            <a:r>
              <a:rPr lang="ru-RU" sz="1200" dirty="0" smtClean="0"/>
              <a:t>и о выдаче патента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393994" y="3133376"/>
            <a:ext cx="1599477" cy="830997"/>
          </a:xfrm>
          <a:prstGeom prst="rect">
            <a:avLst/>
          </a:prstGeom>
          <a:solidFill>
            <a:schemeClr val="accent2">
              <a:alpha val="19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Нет информации </a:t>
            </a:r>
            <a:r>
              <a:rPr lang="ru-RU" sz="1200" dirty="0"/>
              <a:t>о </a:t>
            </a:r>
            <a:r>
              <a:rPr lang="ru-RU" sz="1200" dirty="0" smtClean="0"/>
              <a:t>заключении </a:t>
            </a:r>
          </a:p>
          <a:p>
            <a:r>
              <a:rPr lang="ru-RU" sz="1200" dirty="0" smtClean="0"/>
              <a:t>трудового </a:t>
            </a:r>
            <a:r>
              <a:rPr lang="ru-RU" sz="1200" dirty="0"/>
              <a:t>договора </a:t>
            </a:r>
            <a:r>
              <a:rPr lang="ru-RU" sz="1200" dirty="0" smtClean="0"/>
              <a:t>и о выдаче патента</a:t>
            </a:r>
            <a:endParaRPr lang="ru-RU" sz="12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699882" y="4053164"/>
            <a:ext cx="0" cy="1109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489352" y="2534248"/>
            <a:ext cx="2618" cy="59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052112" y="6666497"/>
            <a:ext cx="2303072" cy="1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489352" y="4033201"/>
            <a:ext cx="2618" cy="112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992033" y="5164093"/>
            <a:ext cx="1040344" cy="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0076146" y="1981248"/>
            <a:ext cx="0" cy="317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9035802" y="1981248"/>
            <a:ext cx="101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 rot="5400000">
            <a:off x="8894887" y="3508875"/>
            <a:ext cx="2582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Запрос информации у ФМС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64736" y="6083105"/>
            <a:ext cx="3735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Выдача уведомления - 10 </a:t>
            </a:r>
            <a:r>
              <a:rPr lang="ru-RU" sz="1600" dirty="0"/>
              <a:t>дней со </a:t>
            </a:r>
            <a:r>
              <a:rPr lang="ru-RU" sz="1600" dirty="0" smtClean="0"/>
              <a:t>дня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получения заявления налогового агента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12968" y="788584"/>
            <a:ext cx="6975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Заявление на выдачу патента, документы, подтверждающих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уплату фиксированных авансовых </a:t>
            </a:r>
            <a:r>
              <a:rPr lang="ru-RU" sz="1600" dirty="0" smtClean="0"/>
              <a:t>платежей</a:t>
            </a:r>
            <a:endParaRPr lang="ru-RU" sz="16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666506" y="1840625"/>
            <a:ext cx="5756179" cy="5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466385" y="1539709"/>
            <a:ext cx="1557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Выдача патента</a:t>
            </a:r>
            <a:endParaRPr lang="ru-RU" sz="16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648013" y="2339646"/>
            <a:ext cx="5795423" cy="1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498307" y="2068494"/>
            <a:ext cx="418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 течение 2-х мес. Копию трудового договора</a:t>
            </a:r>
            <a:endParaRPr lang="ru-RU" sz="16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1637372" y="3882034"/>
            <a:ext cx="3282166" cy="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969358" y="3820975"/>
            <a:ext cx="274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Уменьшение налоговой базы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02455" y="3887827"/>
            <a:ext cx="1458283" cy="5114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Иностранный гражданин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7375" y="2467440"/>
            <a:ext cx="1161948" cy="5114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+mj-lt"/>
                <a:ea typeface="+mj-ea"/>
                <a:cs typeface="+mj-cs"/>
              </a:rPr>
              <a:t>Р</a:t>
            </a:r>
            <a:r>
              <a:rPr lang="ru-RU" sz="1200" b="1" dirty="0" smtClean="0">
                <a:latin typeface="+mj-lt"/>
                <a:ea typeface="+mj-ea"/>
                <a:cs typeface="+mj-cs"/>
              </a:rPr>
              <a:t>аботодатель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5024056" y="4102634"/>
            <a:ext cx="28056" cy="255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1633621" y="3323040"/>
            <a:ext cx="3242732" cy="3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1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17808</TotalTime>
  <Words>701</Words>
  <Application>Microsoft Office PowerPoint</Application>
  <PresentationFormat>Произвольный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1</cp:lastModifiedBy>
  <cp:revision>1394</cp:revision>
  <cp:lastPrinted>2015-04-01T15:06:28Z</cp:lastPrinted>
  <dcterms:created xsi:type="dcterms:W3CDTF">2013-04-18T07:19:29Z</dcterms:created>
  <dcterms:modified xsi:type="dcterms:W3CDTF">2015-11-11T11:00:48Z</dcterms:modified>
</cp:coreProperties>
</file>