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3"/>
  </p:notesMasterIdLst>
  <p:sldIdLst>
    <p:sldId id="287" r:id="rId2"/>
    <p:sldId id="275" r:id="rId3"/>
    <p:sldId id="288" r:id="rId4"/>
    <p:sldId id="276" r:id="rId5"/>
    <p:sldId id="277" r:id="rId6"/>
    <p:sldId id="278" r:id="rId7"/>
    <p:sldId id="279" r:id="rId8"/>
    <p:sldId id="282" r:id="rId9"/>
    <p:sldId id="289" r:id="rId10"/>
    <p:sldId id="298" r:id="rId11"/>
    <p:sldId id="290" r:id="rId12"/>
    <p:sldId id="291" r:id="rId13"/>
    <p:sldId id="299" r:id="rId14"/>
    <p:sldId id="281" r:id="rId15"/>
    <p:sldId id="274" r:id="rId16"/>
    <p:sldId id="292" r:id="rId17"/>
    <p:sldId id="295" r:id="rId18"/>
    <p:sldId id="293" r:id="rId19"/>
    <p:sldId id="294" r:id="rId20"/>
    <p:sldId id="297" r:id="rId21"/>
    <p:sldId id="26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49A808"/>
    <a:srgbClr val="008000"/>
    <a:srgbClr val="AC9CEE"/>
    <a:srgbClr val="C5315B"/>
    <a:srgbClr val="9B657C"/>
    <a:srgbClr val="0099CC"/>
    <a:srgbClr val="00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08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 i="1"/>
            </a:pPr>
            <a:r>
              <a:rPr lang="ru-RU" b="1" i="1" dirty="0" smtClean="0"/>
              <a:t>Свод данных РМУЦ по иностранным студентам за 2015 год</a:t>
            </a:r>
            <a:endParaRPr lang="ru-RU" b="1" i="1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Лист10!$B$1:$B$2</c:f>
              <c:strCache>
                <c:ptCount val="1"/>
                <c:pt idx="0">
                  <c:v> Иностранные студенты в 2015 г.  муж</c:v>
                </c:pt>
              </c:strCache>
            </c:strRef>
          </c:tx>
          <c:spPr>
            <a:solidFill>
              <a:srgbClr val="49A808"/>
            </a:solidFill>
          </c:spPr>
          <c:cat>
            <c:strRef>
              <c:f>Лист10!$A$3:$A$11</c:f>
              <c:strCache>
                <c:ptCount val="9"/>
                <c:pt idx="0">
                  <c:v>Аспирантура </c:v>
                </c:pt>
                <c:pt idx="1">
                  <c:v>Бакалавриат</c:v>
                </c:pt>
                <c:pt idx="2">
                  <c:v>Дистанционное обучение РГГМУ</c:v>
                </c:pt>
                <c:pt idx="3">
                  <c:v>Заочное обучение МГМТ</c:v>
                </c:pt>
                <c:pt idx="4">
                  <c:v>Магистратура</c:v>
                </c:pt>
                <c:pt idx="5">
                  <c:v>Повышение квалификации ИПК</c:v>
                </c:pt>
                <c:pt idx="6">
                  <c:v>Повышение квалификации РГГМУ</c:v>
                </c:pt>
                <c:pt idx="7">
                  <c:v>Среднеспециальное образование МГМТ</c:v>
                </c:pt>
                <c:pt idx="8">
                  <c:v>Общий итог</c:v>
                </c:pt>
              </c:strCache>
            </c:strRef>
          </c:cat>
          <c:val>
            <c:numRef>
              <c:f>Лист10!$B$3:$B$11</c:f>
              <c:numCache>
                <c:formatCode>General</c:formatCode>
                <c:ptCount val="9"/>
                <c:pt idx="0">
                  <c:v>18</c:v>
                </c:pt>
                <c:pt idx="1">
                  <c:v>118</c:v>
                </c:pt>
                <c:pt idx="2">
                  <c:v>61</c:v>
                </c:pt>
                <c:pt idx="3">
                  <c:v>0</c:v>
                </c:pt>
                <c:pt idx="4">
                  <c:v>15</c:v>
                </c:pt>
                <c:pt idx="5">
                  <c:v>10</c:v>
                </c:pt>
                <c:pt idx="6">
                  <c:v>18</c:v>
                </c:pt>
                <c:pt idx="7">
                  <c:v>5</c:v>
                </c:pt>
                <c:pt idx="8">
                  <c:v>245</c:v>
                </c:pt>
              </c:numCache>
            </c:numRef>
          </c:val>
        </c:ser>
        <c:ser>
          <c:idx val="1"/>
          <c:order val="1"/>
          <c:tx>
            <c:strRef>
              <c:f>Лист10!$C$1:$C$2</c:f>
              <c:strCache>
                <c:ptCount val="1"/>
                <c:pt idx="0">
                  <c:v> Иностранные студенты в 2015 г.  жен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Лист10!$A$3:$A$11</c:f>
              <c:strCache>
                <c:ptCount val="9"/>
                <c:pt idx="0">
                  <c:v>Аспирантура </c:v>
                </c:pt>
                <c:pt idx="1">
                  <c:v>Бакалавриат</c:v>
                </c:pt>
                <c:pt idx="2">
                  <c:v>Дистанционное обучение РГГМУ</c:v>
                </c:pt>
                <c:pt idx="3">
                  <c:v>Заочное обучение МГМТ</c:v>
                </c:pt>
                <c:pt idx="4">
                  <c:v>Магистратура</c:v>
                </c:pt>
                <c:pt idx="5">
                  <c:v>Повышение квалификации ИПК</c:v>
                </c:pt>
                <c:pt idx="6">
                  <c:v>Повышение квалификации РГГМУ</c:v>
                </c:pt>
                <c:pt idx="7">
                  <c:v>Среднеспециальное образование МГМТ</c:v>
                </c:pt>
                <c:pt idx="8">
                  <c:v>Общий итог</c:v>
                </c:pt>
              </c:strCache>
            </c:strRef>
          </c:cat>
          <c:val>
            <c:numRef>
              <c:f>Лист10!$C$3:$C$11</c:f>
              <c:numCache>
                <c:formatCode>General</c:formatCode>
                <c:ptCount val="9"/>
                <c:pt idx="0">
                  <c:v>24</c:v>
                </c:pt>
                <c:pt idx="1">
                  <c:v>109</c:v>
                </c:pt>
                <c:pt idx="2">
                  <c:v>53</c:v>
                </c:pt>
                <c:pt idx="3">
                  <c:v>11</c:v>
                </c:pt>
                <c:pt idx="4">
                  <c:v>22</c:v>
                </c:pt>
                <c:pt idx="5">
                  <c:v>29</c:v>
                </c:pt>
                <c:pt idx="6">
                  <c:v>28</c:v>
                </c:pt>
                <c:pt idx="7">
                  <c:v>3</c:v>
                </c:pt>
                <c:pt idx="8">
                  <c:v>279</c:v>
                </c:pt>
              </c:numCache>
            </c:numRef>
          </c:val>
        </c:ser>
        <c:ser>
          <c:idx val="2"/>
          <c:order val="2"/>
          <c:tx>
            <c:strRef>
              <c:f>Лист10!$D$1:$D$2</c:f>
              <c:strCache>
                <c:ptCount val="1"/>
                <c:pt idx="0">
                  <c:v> Иностранные студенты в 2015 г. общий итог</c:v>
                </c:pt>
              </c:strCache>
            </c:strRef>
          </c:tx>
          <c:spPr>
            <a:solidFill>
              <a:srgbClr val="AC9CEE"/>
            </a:solidFill>
            <a:ln>
              <a:noFill/>
            </a:ln>
          </c:spPr>
          <c:cat>
            <c:strRef>
              <c:f>Лист10!$A$3:$A$11</c:f>
              <c:strCache>
                <c:ptCount val="9"/>
                <c:pt idx="0">
                  <c:v>Аспирантура </c:v>
                </c:pt>
                <c:pt idx="1">
                  <c:v>Бакалавриат</c:v>
                </c:pt>
                <c:pt idx="2">
                  <c:v>Дистанционное обучение РГГМУ</c:v>
                </c:pt>
                <c:pt idx="3">
                  <c:v>Заочное обучение МГМТ</c:v>
                </c:pt>
                <c:pt idx="4">
                  <c:v>Магистратура</c:v>
                </c:pt>
                <c:pt idx="5">
                  <c:v>Повышение квалификации ИПК</c:v>
                </c:pt>
                <c:pt idx="6">
                  <c:v>Повышение квалификации РГГМУ</c:v>
                </c:pt>
                <c:pt idx="7">
                  <c:v>Среднеспециальное образование МГМТ</c:v>
                </c:pt>
                <c:pt idx="8">
                  <c:v>Общий итог</c:v>
                </c:pt>
              </c:strCache>
            </c:strRef>
          </c:cat>
          <c:val>
            <c:numRef>
              <c:f>Лист10!$D$3:$D$11</c:f>
              <c:numCache>
                <c:formatCode>General</c:formatCode>
                <c:ptCount val="9"/>
                <c:pt idx="0">
                  <c:v>42</c:v>
                </c:pt>
                <c:pt idx="1">
                  <c:v>227</c:v>
                </c:pt>
                <c:pt idx="2">
                  <c:v>114</c:v>
                </c:pt>
                <c:pt idx="3">
                  <c:v>11</c:v>
                </c:pt>
                <c:pt idx="4">
                  <c:v>37</c:v>
                </c:pt>
                <c:pt idx="5">
                  <c:v>39</c:v>
                </c:pt>
                <c:pt idx="6">
                  <c:v>46</c:v>
                </c:pt>
                <c:pt idx="7">
                  <c:v>8</c:v>
                </c:pt>
                <c:pt idx="8">
                  <c:v>524</c:v>
                </c:pt>
              </c:numCache>
            </c:numRef>
          </c:val>
        </c:ser>
        <c:axId val="34572544"/>
        <c:axId val="34590720"/>
      </c:barChart>
      <c:catAx>
        <c:axId val="34572544"/>
        <c:scaling>
          <c:orientation val="minMax"/>
        </c:scaling>
        <c:axPos val="b"/>
        <c:majorTickMark val="none"/>
        <c:tickLblPos val="nextTo"/>
        <c:crossAx val="34590720"/>
        <c:crosses val="autoZero"/>
        <c:auto val="1"/>
        <c:lblAlgn val="ctr"/>
        <c:lblOffset val="100"/>
      </c:catAx>
      <c:valAx>
        <c:axId val="3459072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345725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 b="1"/>
            </a:pPr>
            <a:endParaRPr lang="ru-RU"/>
          </a:p>
        </c:txPr>
      </c:dTable>
    </c:plotArea>
    <c:plotVisOnly val="1"/>
  </c:chart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F03923A-A26C-4DA5-B536-65EBFDA20757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97E8773-3B5B-40A6-BD06-018CC6645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F14C77-FA0D-4066-8FA7-0790317B1D1D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1BB19A-1E80-4A35-AA6B-B49FE86CC5C0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41E7-62DE-49C9-B9F6-E56B8593AB33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7140-6D2A-489E-9C0F-D407354FFB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30349-E6E1-49C7-854B-F87D6ADC5D0A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78ED9-4B45-4537-8817-FC68E862E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E8935-DA9D-49B0-A563-CE145CD2B1FC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0786C-A07E-496C-9BBB-1C9B044236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0BD11-E47F-4832-828F-6A872DACAA81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69C3D-984D-487D-8B51-63C6919F1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BB60B-82E4-4C6F-8188-977CBE678E82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AA12-833E-44FB-ABCE-463A59A8F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9836-58C0-44E2-BDFB-98F175FC59E1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6D12-4FA0-47DF-B469-AB5CD9898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F932E-3EAB-4674-9AF4-6CA9B9B34767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562B7-D00C-4F13-8B36-DD9EF7DE8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94033-712D-40FE-AC65-8466B273AC80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53C3E-5E83-4309-88ED-91DBC1C45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72EF1-DA18-4138-95A8-C913D95FBF87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C2319-0A75-473F-A5AB-E68EBE654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485C2-F531-4D36-BF3D-3C6AD8D3427A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674DB-95B7-4384-8FE3-6E1B7EF4A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7D3EA-71B3-4AC8-AD39-6BD4ECB3B557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13DD7-1FBF-4752-B6BC-5AD2B1F62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E0D6A2-EE49-4C42-8828-2D057C7D53EE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FE10EF-454B-4CD9-BFB1-4E9CA9F1E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0" r:id="rId2"/>
    <p:sldLayoutId id="2147483849" r:id="rId3"/>
    <p:sldLayoutId id="2147483848" r:id="rId4"/>
    <p:sldLayoutId id="2147483847" r:id="rId5"/>
    <p:sldLayoutId id="2147483846" r:id="rId6"/>
    <p:sldLayoutId id="2147483845" r:id="rId7"/>
    <p:sldLayoutId id="2147483844" r:id="rId8"/>
    <p:sldLayoutId id="2147483843" r:id="rId9"/>
    <p:sldLayoutId id="2147483842" r:id="rId10"/>
    <p:sldLayoutId id="21474838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pk.meteorf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2.jpeg"/><Relationship Id="rId4" Type="http://schemas.openxmlformats.org/officeDocument/2006/relationships/hyperlink" Target="http://ipk.meteorf.r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pk.meteorf.ru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pk.meteorf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Группа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340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1" name="Прямоугольник 1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3419872" y="6381328"/>
              <a:ext cx="23762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rgbClr val="00CCFF"/>
                  </a:solidFill>
                  <a:latin typeface="Calibri" pitchFamily="34" charset="0"/>
                </a:rPr>
                <a:t>www.ipk.meteorf.ru</a:t>
              </a:r>
              <a:endParaRPr lang="ru-RU">
                <a:solidFill>
                  <a:srgbClr val="00CCFF"/>
                </a:solidFill>
                <a:latin typeface="Calibri" pitchFamily="34" charset="0"/>
              </a:endParaRPr>
            </a:p>
          </p:txBody>
        </p:sp>
      </p:grpSp>
      <p:pic>
        <p:nvPicPr>
          <p:cNvPr id="3" name="Picture 4" descr="Спутник Электро_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042988"/>
            <a:ext cx="2087562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2928938" y="2357438"/>
            <a:ext cx="4471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u="sng">
                <a:solidFill>
                  <a:schemeClr val="bg2"/>
                </a:solidFill>
                <a:latin typeface="Monotype Corsiva" pitchFamily="66" charset="0"/>
              </a:rPr>
              <a:t>Годовой отчет РМУЦ 2015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14 -0.32685 C 0.45364 -0.15579 0.42361 0.11644 0.31111 0.18171 C 0.07726 0.31782 -0.21181 -0.15972 -0.29913 -0.36852 " pathEditMode="relative" rAng="0" ptsTypes="ttt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map10"/>
          <p:cNvPicPr>
            <a:picLocks noChangeAspect="1" noChangeArrowheads="1"/>
          </p:cNvPicPr>
          <p:nvPr/>
        </p:nvPicPr>
        <p:blipFill>
          <a:blip r:embed="rId2"/>
          <a:srcRect b="33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345363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128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en-US" sz="4000" dirty="0" smtClean="0">
                <a:solidFill>
                  <a:srgbClr val="128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2800" dirty="0" smtClean="0">
                <a:solidFill>
                  <a:srgbClr val="128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800" dirty="0" smtClean="0">
                <a:solidFill>
                  <a:srgbClr val="1289AE"/>
                </a:solidFill>
                <a:latin typeface="Arial Narrow" pitchFamily="34" charset="0"/>
                <a:hlinkClick r:id="rId4"/>
              </a:rPr>
              <a:t>http://ipk.meteorf.ru</a:t>
            </a:r>
            <a:r>
              <a:rPr lang="ru-RU" sz="4000" dirty="0" smtClean="0">
                <a:solidFill>
                  <a:srgbClr val="1289AE"/>
                </a:solidFill>
                <a:latin typeface="Arial Narrow" pitchFamily="34" charset="0"/>
              </a:rPr>
              <a:t/>
            </a:r>
            <a:br>
              <a:rPr lang="ru-RU" sz="4000" dirty="0" smtClean="0">
                <a:solidFill>
                  <a:srgbClr val="1289AE"/>
                </a:solidFill>
                <a:latin typeface="Arial Narrow" pitchFamily="34" charset="0"/>
              </a:rPr>
            </a:br>
            <a:endParaRPr lang="ru-RU" sz="3600" dirty="0" smtClean="0">
              <a:solidFill>
                <a:srgbClr val="1289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2292" name="Picture 7" descr="главная страница сайта ИПК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384300"/>
            <a:ext cx="8135938" cy="547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82738" y="190500"/>
            <a:ext cx="1344612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cap="all" dirty="0">
                <a:solidFill>
                  <a:srgbClr val="0293EC"/>
                </a:solidFill>
                <a:latin typeface="Arial Narrow" pitchFamily="34" charset="0"/>
              </a:rPr>
              <a:t>Сайт ипк</a:t>
            </a:r>
            <a:endParaRPr lang="ru-RU" sz="1600" cap="all" dirty="0">
              <a:solidFill>
                <a:srgbClr val="0293EC"/>
              </a:solidFill>
              <a:latin typeface="Arial Narrow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ap1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7224" y="1142984"/>
            <a:ext cx="7407158" cy="5074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2571750" y="357188"/>
            <a:ext cx="5072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CFFFF"/>
                </a:solidFill>
                <a:latin typeface="Calibri" pitchFamily="34" charset="0"/>
              </a:rPr>
              <a:t>Студенты РМУЦ по странам 2015 год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/>
        </p:nvGraphicFramePr>
        <p:xfrm>
          <a:off x="0" y="500042"/>
          <a:ext cx="914400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2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125538"/>
            <a:ext cx="8137525" cy="647700"/>
          </a:xfrm>
          <a:gradFill rotWithShape="1">
            <a:gsLst>
              <a:gs pos="0">
                <a:schemeClr val="folHlink"/>
              </a:gs>
              <a:gs pos="50000">
                <a:srgbClr val="FFFFFF"/>
              </a:gs>
              <a:gs pos="100000">
                <a:schemeClr val="folHlink"/>
              </a:gs>
            </a:gsLst>
            <a:lin ang="5400000" scaled="1"/>
          </a:gra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Картографирование ледовой обстановки на больших озерах</a:t>
            </a:r>
          </a:p>
        </p:txBody>
      </p:sp>
      <p:pic>
        <p:nvPicPr>
          <p:cNvPr id="30723" name="Picture 5" descr="Эмблема ГГ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52513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LDDE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784350"/>
            <a:ext cx="3960813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9" descr="L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1784350"/>
            <a:ext cx="3960813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19250" y="115888"/>
            <a:ext cx="5549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cap="all" dirty="0">
                <a:solidFill>
                  <a:srgbClr val="0293EC"/>
                </a:solidFill>
                <a:latin typeface="Arial Narrow" pitchFamily="34" charset="0"/>
              </a:rPr>
              <a:t>фрагмент курса «водные объекты суши»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cap="all" dirty="0">
                <a:solidFill>
                  <a:srgbClr val="0293EC"/>
                </a:solidFill>
                <a:latin typeface="Arial Narrow" pitchFamily="34" charset="0"/>
              </a:rPr>
              <a:t>На сайте всл</a:t>
            </a:r>
            <a:endParaRPr lang="ru-RU" sz="1400" cap="all" dirty="0">
              <a:solidFill>
                <a:srgbClr val="0293EC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Group 17"/>
          <p:cNvGraphicFramePr>
            <a:graphicFrameLocks/>
          </p:cNvGraphicFramePr>
          <p:nvPr/>
        </p:nvGraphicFramePr>
        <p:xfrm>
          <a:off x="323850" y="1878013"/>
          <a:ext cx="8101013" cy="413543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00392"/>
              </a:tblGrid>
              <a:tr h="165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 smtClean="0">
                          <a:solidFill>
                            <a:srgbClr val="1D9E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ФГБОУ ДПО «Институт повышения квалификации руководящих работников и специалистов»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D9E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171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D9E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1295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D9E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ФГБОУ ВПО «Российский государственный</a:t>
                      </a:r>
                      <a:b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D9E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D9E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гидрометеорологический университет»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D9E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120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D9E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D9E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ГБОУ МО «Московский гидрометеорологический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D9E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техникум»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D9E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250" y="333375"/>
            <a:ext cx="7416800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0070C0"/>
                </a:solidFill>
                <a:latin typeface="Arial Narrow" pitchFamily="34" charset="0"/>
              </a:rPr>
              <a:t>Региональный метеорологический учебный центр ВМО в Российской Федерации </a:t>
            </a:r>
            <a:endParaRPr lang="ru-RU" sz="2800" dirty="0">
              <a:solidFill>
                <a:srgbClr val="0070C0"/>
              </a:solidFill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cap="all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Группа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4820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1" name="Прямоугольник 1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3419872" y="6381328"/>
              <a:ext cx="23762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rgbClr val="00CCFF"/>
                  </a:solidFill>
                  <a:latin typeface="Calibri" pitchFamily="34" charset="0"/>
                </a:rPr>
                <a:t>www.ipk.meteorf.ru</a:t>
              </a:r>
              <a:endParaRPr lang="ru-RU">
                <a:solidFill>
                  <a:srgbClr val="00CCFF"/>
                </a:solidFill>
                <a:latin typeface="Calibri" pitchFamily="34" charset="0"/>
              </a:endParaRPr>
            </a:p>
          </p:txBody>
        </p:sp>
      </p:grpSp>
      <p:pic>
        <p:nvPicPr>
          <p:cNvPr id="5" name="Picture 3" descr="Спутник Электро_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" y="698500"/>
            <a:ext cx="15144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286125" y="2071688"/>
            <a:ext cx="1943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>
                <a:solidFill>
                  <a:srgbClr val="66CCFF"/>
                </a:solidFill>
                <a:latin typeface="Myriad Pro"/>
              </a:rPr>
              <a:t>Спасибо!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146 0.54653 C 0.58229 -0.20162 0.16354 0.60903 -0.00816 0.00394 " pathEditMode="relative" rAng="0" ptsTypes="tt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" y="-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71625" y="333375"/>
            <a:ext cx="746442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70C0"/>
                </a:solidFill>
                <a:latin typeface="Arial Narrow" pitchFamily="34" charset="0"/>
              </a:rPr>
              <a:t> </a:t>
            </a:r>
            <a:r>
              <a:rPr lang="ru-RU" sz="1400" b="1" dirty="0">
                <a:solidFill>
                  <a:srgbClr val="CCFFFF"/>
                </a:solidFill>
                <a:latin typeface="Arial Narrow" pitchFamily="34" charset="0"/>
              </a:rPr>
              <a:t>Основное предназначение Метеорологического учебного центра -  удовлетворение потребностей в обучении специалистов гидрометеорологов стран - членов ВМО Региональных ассоциаций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CFFFF"/>
                </a:solidFill>
                <a:latin typeface="Arial Narrow" pitchFamily="34" charset="0"/>
              </a:rPr>
              <a:t>РА-II (Азия) и РА-VI (Европа).</a:t>
            </a:r>
            <a:endParaRPr lang="ru-RU" sz="1400" b="1" cap="all" dirty="0">
              <a:solidFill>
                <a:srgbClr val="CCFFFF"/>
              </a:solidFill>
              <a:latin typeface="Arial Narrow" pitchFamily="34" charset="0"/>
            </a:endParaRPr>
          </a:p>
        </p:txBody>
      </p:sp>
      <p:pic>
        <p:nvPicPr>
          <p:cNvPr id="16387" name="Picture 2" descr="WMO Memb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214563"/>
            <a:ext cx="6643687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1331913" y="309563"/>
            <a:ext cx="7704137" cy="887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70C0"/>
                </a:solidFill>
                <a:latin typeface="Arial Narrow" pitchFamily="34" charset="0"/>
              </a:rPr>
              <a:t>МОСКОВСКИЙ ГИДРОМЕТЕОРОЛОГИЧЕСКИЙ ТЕХНИКУМ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773238"/>
            <a:ext cx="4752975" cy="4824412"/>
          </a:xfrm>
        </p:spPr>
        <p:txBody>
          <a:bodyPr rtlCol="0">
            <a:normAutofit fontScale="85000" lnSpcReduction="10000"/>
          </a:bodyPr>
          <a:lstStyle/>
          <a:p>
            <a:pPr marL="0" indent="-274320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СПО по специальности "280403 Метеорология" </a:t>
            </a:r>
            <a:b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СПО по специальности "210422 Радиотехнические информационные системы"</a:t>
            </a:r>
            <a:b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СПО по специальности "210422 Рациональное использование природохозяйственных комплексов."</a:t>
            </a:r>
            <a:endParaRPr lang="ru-RU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429000"/>
            <a:ext cx="3708400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33375"/>
            <a:ext cx="7499350" cy="876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70C0"/>
                </a:solidFill>
                <a:latin typeface="Arial Narrow" pitchFamily="34" charset="0"/>
              </a:rPr>
              <a:t/>
            </a:r>
            <a:br>
              <a:rPr lang="en-US" sz="2800" dirty="0" smtClean="0">
                <a:solidFill>
                  <a:srgbClr val="0070C0"/>
                </a:solidFill>
                <a:latin typeface="Arial Narrow" pitchFamily="34" charset="0"/>
              </a:rPr>
            </a:br>
            <a:endParaRPr lang="ru-RU" sz="2700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8195" name="Picture 4" descr="Изображение 109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528" y="1628800"/>
            <a:ext cx="2801937" cy="210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5" descr="Изображение 0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221088"/>
            <a:ext cx="3024188" cy="203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6" descr="IMG_18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628800"/>
            <a:ext cx="2881313" cy="199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8" name="Picture 7" descr="IMG_23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861048"/>
            <a:ext cx="1949450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9" name="Picture 8" descr="Изображение 0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1628800"/>
            <a:ext cx="2555875" cy="1844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00" name="Picture 9" descr="Диплом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4221088"/>
            <a:ext cx="1443037" cy="1951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01" name="Picture 10" descr="Грамот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4221088"/>
            <a:ext cx="1443037" cy="199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00125" y="285750"/>
            <a:ext cx="771525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900" dirty="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rPr>
              <a:t>МОСКОВСКИЙ ГИДРОМЕТЕОРОЛОГИЧЕСКИЙ ТЕХНИКУМ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4" descr="РГГМУ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552" y="2420888"/>
            <a:ext cx="4178300" cy="296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5" descr="x_2ebabba80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420888"/>
            <a:ext cx="2879725" cy="2952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403350" y="188913"/>
            <a:ext cx="7416800" cy="113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ФГБОУ ВПО «Российский государственный</a:t>
            </a:r>
            <a:br>
              <a:rPr lang="ru-RU" sz="2400" dirty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гидрометеорологический университет» </a:t>
            </a:r>
            <a:endParaRPr lang="ru-RU" sz="2400" cap="all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r>
              <a:rPr lang="ru-RU" smtClean="0">
                <a:solidFill>
                  <a:srgbClr val="00B0F0"/>
                </a:solidFill>
                <a:latin typeface="Arial Narrow" pitchFamily="34" charset="0"/>
              </a:rPr>
              <a:t>Метеорологический факультет</a:t>
            </a:r>
          </a:p>
          <a:p>
            <a:r>
              <a:rPr lang="ru-RU" smtClean="0">
                <a:solidFill>
                  <a:srgbClr val="00B0F0"/>
                </a:solidFill>
                <a:latin typeface="Arial Narrow" pitchFamily="34" charset="0"/>
              </a:rPr>
              <a:t>Гидрологический факультет</a:t>
            </a:r>
          </a:p>
          <a:p>
            <a:r>
              <a:rPr lang="ru-RU" smtClean="0">
                <a:solidFill>
                  <a:srgbClr val="00B0F0"/>
                </a:solidFill>
                <a:latin typeface="Arial Narrow" pitchFamily="34" charset="0"/>
              </a:rPr>
              <a:t>Океанологический факультет</a:t>
            </a:r>
          </a:p>
          <a:p>
            <a:r>
              <a:rPr lang="ru-RU" smtClean="0">
                <a:solidFill>
                  <a:srgbClr val="00B0F0"/>
                </a:solidFill>
                <a:latin typeface="Arial Narrow" pitchFamily="34" charset="0"/>
              </a:rPr>
              <a:t>Факультет экологии и физики природной среды</a:t>
            </a:r>
          </a:p>
          <a:p>
            <a:r>
              <a:rPr lang="ru-RU" smtClean="0">
                <a:solidFill>
                  <a:srgbClr val="00B0F0"/>
                </a:solidFill>
                <a:latin typeface="Arial Narrow" pitchFamily="34" charset="0"/>
              </a:rPr>
              <a:t>Экономический и социально-гуманитарный факультет</a:t>
            </a:r>
          </a:p>
          <a:p>
            <a:r>
              <a:rPr lang="ru-RU" smtClean="0">
                <a:solidFill>
                  <a:srgbClr val="00B0F0"/>
                </a:solidFill>
                <a:latin typeface="Arial Narrow" pitchFamily="34" charset="0"/>
              </a:rPr>
              <a:t>Факультет информационных систем и геотехнологий</a:t>
            </a:r>
          </a:p>
        </p:txBody>
      </p:sp>
      <p:sp>
        <p:nvSpPr>
          <p:cNvPr id="7" name="Заголовок 6"/>
          <p:cNvSpPr txBox="1">
            <a:spLocks noGrp="1"/>
          </p:cNvSpPr>
          <p:nvPr>
            <p:ph type="title"/>
          </p:nvPr>
        </p:nvSpPr>
        <p:spPr/>
        <p:txBody>
          <a:bodyPr rtlCol="0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ФГБОУ ВПО «Российский государственный</a:t>
            </a:r>
            <a:b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гидрометеорологический университет» </a:t>
            </a:r>
            <a:endParaRPr lang="ru-RU" sz="2400" cap="all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3555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6" name="Прямоугольник 1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3419872" y="6381328"/>
              <a:ext cx="23762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rgbClr val="00CCFF"/>
                  </a:solidFill>
                  <a:latin typeface="Calibri" pitchFamily="34" charset="0"/>
                </a:rPr>
                <a:t>www.ipk.meteorf.ru</a:t>
              </a:r>
              <a:endParaRPr lang="ru-RU">
                <a:solidFill>
                  <a:srgbClr val="00CCFF"/>
                </a:solidFill>
                <a:latin typeface="Calibri" pitchFamily="34" charset="0"/>
              </a:endParaRPr>
            </a:p>
          </p:txBody>
        </p:sp>
      </p:grpSp>
      <p:pic>
        <p:nvPicPr>
          <p:cNvPr id="3" name="Picture 4" descr="Спутник Электро_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042988"/>
            <a:ext cx="2087562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14 -0.32685 C 0.45364 -0.15579 0.42361 0.11644 0.31111 0.18171 C 0.07726 0.31782 -0.21181 -0.15972 -0.29913 -0.36852 " pathEditMode="relative" rAng="0" ptsTypes="ttt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d22cbfaf-7366-4edf-a124-1725c38da35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77938630-1d89-4721-bc04-b70217e6a3a1"/>
</p:tagLst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</TotalTime>
  <Words>146</Words>
  <Application>Microsoft Office PowerPoint</Application>
  <PresentationFormat>Экран (4:3)</PresentationFormat>
  <Paragraphs>32</Paragraphs>
  <Slides>21</Slides>
  <Notes>2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Calibri</vt:lpstr>
      <vt:lpstr>Arial</vt:lpstr>
      <vt:lpstr>Monotype Corsiva</vt:lpstr>
      <vt:lpstr>Arial Narrow</vt:lpstr>
      <vt:lpstr>Myriad Pro</vt:lpstr>
      <vt:lpstr>Тема Office</vt:lpstr>
      <vt:lpstr>Слайд 1</vt:lpstr>
      <vt:lpstr>Слайд 2</vt:lpstr>
      <vt:lpstr>Слайд 3</vt:lpstr>
      <vt:lpstr>МОСКОВСКИЙ ГИДРОМЕТЕОРОЛОГИЧЕСКИЙ ТЕХНИКУМ</vt:lpstr>
      <vt:lpstr> </vt:lpstr>
      <vt:lpstr>Слайд 6</vt:lpstr>
      <vt:lpstr>ФГБОУ ВПО «Российский государственный гидрометеорологический университет» </vt:lpstr>
      <vt:lpstr>Слайд 8</vt:lpstr>
      <vt:lpstr>Слайд 9</vt:lpstr>
      <vt:lpstr>Слайд 10</vt:lpstr>
      <vt:lpstr>  http://ipk.meteorf.ru </vt:lpstr>
      <vt:lpstr>Слайд 12</vt:lpstr>
      <vt:lpstr>Слайд 13</vt:lpstr>
      <vt:lpstr>Слайд 14</vt:lpstr>
      <vt:lpstr>Слайд 15</vt:lpstr>
      <vt:lpstr>Слайд 16</vt:lpstr>
      <vt:lpstr>Картографирование ледовой обстановки на больших озерах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murat</cp:lastModifiedBy>
  <cp:revision>86</cp:revision>
  <dcterms:created xsi:type="dcterms:W3CDTF">2016-01-28T07:19:28Z</dcterms:created>
  <dcterms:modified xsi:type="dcterms:W3CDTF">2016-02-10T09:50:40Z</dcterms:modified>
</cp:coreProperties>
</file>