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798" r:id="rId2"/>
    <p:sldId id="970" r:id="rId3"/>
    <p:sldId id="541" r:id="rId4"/>
    <p:sldId id="803" r:id="rId5"/>
    <p:sldId id="1346" r:id="rId6"/>
    <p:sldId id="1199" r:id="rId7"/>
    <p:sldId id="1198" r:id="rId8"/>
    <p:sldId id="1350" r:id="rId9"/>
    <p:sldId id="1329" r:id="rId10"/>
    <p:sldId id="1330" r:id="rId11"/>
    <p:sldId id="1331" r:id="rId12"/>
    <p:sldId id="1332" r:id="rId13"/>
    <p:sldId id="1333" r:id="rId14"/>
    <p:sldId id="1334" r:id="rId15"/>
    <p:sldId id="1335" r:id="rId16"/>
    <p:sldId id="1154" r:id="rId17"/>
    <p:sldId id="1348" r:id="rId18"/>
    <p:sldId id="1066" r:id="rId19"/>
    <p:sldId id="1239" r:id="rId20"/>
    <p:sldId id="1291" r:id="rId21"/>
    <p:sldId id="1047" r:id="rId22"/>
    <p:sldId id="1192" r:id="rId23"/>
    <p:sldId id="760" r:id="rId24"/>
    <p:sldId id="967" r:id="rId25"/>
    <p:sldId id="1347" r:id="rId26"/>
    <p:sldId id="1182" r:id="rId27"/>
    <p:sldId id="1221" r:id="rId28"/>
    <p:sldId id="1315" r:id="rId29"/>
    <p:sldId id="1233" r:id="rId30"/>
    <p:sldId id="1242" r:id="rId31"/>
    <p:sldId id="1219" r:id="rId32"/>
    <p:sldId id="1226" r:id="rId33"/>
    <p:sldId id="1312" r:id="rId34"/>
    <p:sldId id="1323" r:id="rId35"/>
    <p:sldId id="1349" r:id="rId36"/>
    <p:sldId id="1275" r:id="rId37"/>
    <p:sldId id="1294" r:id="rId38"/>
    <p:sldId id="1285" r:id="rId39"/>
    <p:sldId id="1342" r:id="rId40"/>
    <p:sldId id="1309" r:id="rId41"/>
    <p:sldId id="1281" r:id="rId42"/>
    <p:sldId id="805" r:id="rId43"/>
  </p:sldIdLst>
  <p:sldSz cx="9906000" cy="6858000" type="A4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7400"/>
    <a:srgbClr val="FEF4EC"/>
    <a:srgbClr val="ECF1F8"/>
    <a:srgbClr val="F4F7ED"/>
    <a:srgbClr val="FFFF99"/>
    <a:srgbClr val="F5F3F7"/>
    <a:srgbClr val="E9EFF7"/>
    <a:srgbClr val="FCF6F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6" autoAdjust="0"/>
    <p:restoredTop sz="99719" autoAdjust="0"/>
  </p:normalViewPr>
  <p:slideViewPr>
    <p:cSldViewPr>
      <p:cViewPr varScale="1">
        <p:scale>
          <a:sx n="138" d="100"/>
          <a:sy n="138" d="100"/>
        </p:scale>
        <p:origin x="-534" y="-102"/>
      </p:cViewPr>
      <p:guideLst>
        <p:guide orient="horz" pos="3792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107" y="-86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image" Target="../media/image18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2073" tIns="46037" rIns="92073" bIns="4603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2073" tIns="46037" rIns="92073" bIns="4603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EB5D7D-FECE-48DB-ADE0-801020A141FD}" type="datetimeFigureOut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2073" tIns="46037" rIns="92073" bIns="4603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2073" tIns="46037" rIns="92073" bIns="4603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9C1DE47-7EED-4F20-899F-3476192C6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350" tIns="45677" rIns="91350" bIns="456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350" tIns="45677" rIns="91350" bIns="456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5244EE0-09E7-47F1-ACF2-688398F2E6FB}" type="datetimeFigureOut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0" tIns="45677" rIns="91350" bIns="456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350" tIns="45677" rIns="91350" bIns="45677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350" tIns="45677" rIns="91350" bIns="456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350" tIns="45677" rIns="91350" bIns="456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E8B5D50-3906-4694-B100-D33B7C238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1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CF2BE8-1E64-41D8-B30B-C5C479A2186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3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4E3076-F45C-4E7D-A911-CB528E972E2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5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DDE5E-7696-45BE-B631-078696788BF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BAE2C8-3539-4184-A7C7-26505AB25F2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6DCF5F-EBBE-49DE-AF7A-C0814C5EE06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2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69E3FA-0CB6-4804-B19D-F24FE158A1F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76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409FFC-7FD8-49AE-A7DB-E68AAE60136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777360-DB34-4152-AA1E-1DA81F55CE1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1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6DCB8C-A041-4855-8685-A0521E9F22A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3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C18CFE-9C7A-431B-86D8-A1971776509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58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ACF9CA-8B55-40B8-88F3-B1E32530928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94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8680AB-5ED8-426B-A543-9C20A9ADD32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7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50F9C2-A596-468A-8FE4-2AF5D25612B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9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763F44-D3F1-4F3A-BDC8-2A8DA5F51C0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A4F2C6-3903-47CB-8021-735A741F25A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4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F6C26D-0AED-4CCE-AB80-6287343AB88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6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AC264B-A485-4964-AF04-4BF4F933713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81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B26FFF-BC4C-4747-A5FD-75CDA9711E3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0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5D8D91-27B5-470F-BFF2-04E06C47DF3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2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324F83-A5AB-4198-927F-5CE24FE4FCE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63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47BF3-18F8-4896-958C-48CD086E08D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DE8C33-5615-4065-9FB8-4FA175B3B21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9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D4D8C8-9070-4214-B378-6DD2942F8BE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0624F4-8AC8-4E03-BF2A-692376B7058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4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014898-E4C3-4872-B1E1-D1CE48F6117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6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2E4F20-9C4E-4D39-9F53-8DC5886FCCBA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BDDA08-E591-43BD-8412-E1C8C7D2FD7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1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12A493-9BD5-44DB-8FD6-87434BA1CFD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/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 sz="4400">
              <a:latin typeface="Calibri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/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/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 sz="4400">
              <a:latin typeface="Calibri" pitchFamily="34" charset="0"/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/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74B12-F403-4399-B0D5-51BECCB2893F}" type="datetime1">
              <a:rPr lang="ru-RU"/>
              <a:pPr>
                <a:defRPr/>
              </a:pPr>
              <a:t>09.07.2020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0238" y="6492875"/>
            <a:ext cx="385762" cy="3651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FA42144-92B4-47F6-8D0F-B90E9D1C58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oleObject" Target="../embeddings/oleObject7.bin"/><Relationship Id="rId3" Type="http://schemas.openxmlformats.org/officeDocument/2006/relationships/oleObject" Target="../embeddings/oleObject4.bin"/><Relationship Id="rId21" Type="http://schemas.openxmlformats.org/officeDocument/2006/relationships/image" Target="../media/image120.png"/><Relationship Id="rId34" Type="http://schemas.openxmlformats.org/officeDocument/2006/relationships/oleObject" Target="../embeddings/oleObject15.bin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oleObject" Target="../embeddings/oleObject6.bin"/><Relationship Id="rId3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oleObject" Target="../embeddings/oleObject5.bin"/><Relationship Id="rId32" Type="http://schemas.openxmlformats.org/officeDocument/2006/relationships/oleObject" Target="../embeddings/oleObject13.bin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oleObject" Target="../embeddings/oleObject9.bin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openxmlformats.org/officeDocument/2006/relationships/oleObject" Target="../embeddings/oleObject12.bin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oleObject" Target="../embeddings/oleObject8.bin"/><Relationship Id="rId30" Type="http://schemas.openxmlformats.org/officeDocument/2006/relationships/oleObject" Target="../embeddings/oleObject11.bin"/><Relationship Id="rId35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12" Type="http://schemas.openxmlformats.org/officeDocument/2006/relationships/image" Target="../media/image133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Relationship Id="rId9" Type="http://schemas.openxmlformats.org/officeDocument/2006/relationships/image" Target="../media/image1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3.jpeg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pn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9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0FB4A3-0E6B-4D74-A66F-A0E2C65A79D4}" type="slidenum">
              <a:rPr lang="ru-RU" b="1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b="1">
              <a:latin typeface="Arial" charset="0"/>
              <a:cs typeface="Arial" charset="0"/>
            </a:endParaRPr>
          </a:p>
        </p:txBody>
      </p:sp>
      <p:pic>
        <p:nvPicPr>
          <p:cNvPr id="6146" name="Picture 2" descr="http://s1.1zoom.ru/b5050/109/429090-Kycb_2560x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68638"/>
            <a:ext cx="9906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3175" y="-1588"/>
            <a:ext cx="9906000" cy="30543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252000" tIns="720000" rIns="252000" bIns="720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Отчет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ФГБУ «НИЦ «Планета»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 период 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июля 2020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9525" y="5422900"/>
            <a:ext cx="990600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72000" bIns="72000" anchor="ctr">
            <a:sp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ru-RU" sz="2200" b="1">
                <a:solidFill>
                  <a:schemeClr val="bg1"/>
                </a:solidFill>
              </a:rPr>
              <a:t>Обеспечение подразделений Росгидромета и других потребителей </a:t>
            </a:r>
          </a:p>
          <a:p>
            <a:pPr algn="ctr" eaLnBrk="0" hangingPunct="0">
              <a:lnSpc>
                <a:spcPts val="2400"/>
              </a:lnSpc>
            </a:pPr>
            <a:r>
              <a:rPr lang="ru-RU" sz="2200" b="1">
                <a:solidFill>
                  <a:schemeClr val="bg1"/>
                </a:solidFill>
              </a:rPr>
              <a:t>спутниковой информационной продукцией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E48538-EB32-41B5-8438-3DC96A462EBF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6370" name="TextBox 45"/>
          <p:cNvSpPr txBox="1">
            <a:spLocks noChangeArrowheads="1"/>
          </p:cNvSpPr>
          <p:nvPr/>
        </p:nvSpPr>
        <p:spPr bwMode="auto">
          <a:xfrm>
            <a:off x="0" y="49213"/>
            <a:ext cx="990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altLang="ru-RU" sz="2400" b="1"/>
              <a:t>Региональный мониторинг облачности:</a:t>
            </a:r>
          </a:p>
          <a:p>
            <a:pPr algn="ctr">
              <a:lnSpc>
                <a:spcPts val="2400"/>
              </a:lnSpc>
            </a:pPr>
            <a:r>
              <a:rPr lang="ru-RU" altLang="ru-RU" sz="2400" b="1"/>
              <a:t>Европейский регион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8075" y="5818188"/>
            <a:ext cx="209867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Подготовлено за неделю: </a:t>
            </a:r>
            <a:r>
              <a:rPr lang="ru-RU" sz="1600" b="1" dirty="0">
                <a:solidFill>
                  <a:srgbClr val="007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rgbClr val="007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ru-RU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карт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58075" y="3840163"/>
            <a:ext cx="1998663" cy="1804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36000" tIns="36000" rIns="36000" bIns="36000" anchor="ctr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Центральное УГМС и др.), Минобороны России (ГМС ВС РФ и др.), МЧС России (НЦУКС и др.), Минтранс России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Росавиация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</p:txBody>
      </p:sp>
      <p:sp>
        <p:nvSpPr>
          <p:cNvPr id="186373" name="Прямоугольник 16"/>
          <p:cNvSpPr>
            <a:spLocks noChangeArrowheads="1"/>
          </p:cNvSpPr>
          <p:nvPr/>
        </p:nvSpPr>
        <p:spPr bwMode="auto">
          <a:xfrm>
            <a:off x="7361238" y="3308350"/>
            <a:ext cx="10588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800" i="1"/>
              <a:t>КА </a:t>
            </a:r>
            <a:r>
              <a:rPr lang="en-US" altLang="ru-RU" sz="800" i="1"/>
              <a:t>METEOSAT-11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86374" name="TextBox 19"/>
          <p:cNvSpPr txBox="1">
            <a:spLocks noChangeArrowheads="1"/>
          </p:cNvSpPr>
          <p:nvPr/>
        </p:nvSpPr>
        <p:spPr bwMode="auto">
          <a:xfrm>
            <a:off x="6705600" y="6418263"/>
            <a:ext cx="6365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6375" name="Rectangle 21"/>
          <p:cNvSpPr>
            <a:spLocks noChangeArrowheads="1"/>
          </p:cNvSpPr>
          <p:nvPr/>
        </p:nvSpPr>
        <p:spPr bwMode="auto">
          <a:xfrm>
            <a:off x="4273550" y="6364288"/>
            <a:ext cx="11906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>
              <a:lnSpc>
                <a:spcPts val="1200"/>
              </a:lnSpc>
            </a:pPr>
            <a:r>
              <a:rPr lang="ru-RU" sz="800" i="1"/>
              <a:t> КА </a:t>
            </a:r>
            <a:r>
              <a:rPr lang="en-US" sz="800" i="1"/>
              <a:t> NOAA</a:t>
            </a:r>
            <a:r>
              <a:rPr lang="ru-RU" sz="800" i="1"/>
              <a:t>-</a:t>
            </a:r>
            <a:r>
              <a:rPr lang="en-US" sz="800" i="1"/>
              <a:t>19/AVHRR</a:t>
            </a:r>
            <a:endParaRPr lang="ru-RU" sz="800" b="1" i="1">
              <a:solidFill>
                <a:srgbClr val="C00000"/>
              </a:solidFill>
            </a:endParaRPr>
          </a:p>
        </p:txBody>
      </p:sp>
      <p:sp>
        <p:nvSpPr>
          <p:cNvPr id="186376" name="TextBox 22"/>
          <p:cNvSpPr txBox="1">
            <a:spLocks noChangeArrowheads="1"/>
          </p:cNvSpPr>
          <p:nvPr/>
        </p:nvSpPr>
        <p:spPr bwMode="auto">
          <a:xfrm>
            <a:off x="4868863" y="3502025"/>
            <a:ext cx="20113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86377" name="TextBox 24"/>
          <p:cNvSpPr txBox="1">
            <a:spLocks noChangeArrowheads="1"/>
          </p:cNvSpPr>
          <p:nvPr/>
        </p:nvSpPr>
        <p:spPr bwMode="auto">
          <a:xfrm>
            <a:off x="1366838" y="6556375"/>
            <a:ext cx="2009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86378" name="TextBox 25"/>
          <p:cNvSpPr txBox="1">
            <a:spLocks noChangeArrowheads="1"/>
          </p:cNvSpPr>
          <p:nvPr/>
        </p:nvSpPr>
        <p:spPr bwMode="auto">
          <a:xfrm>
            <a:off x="7350125" y="3513138"/>
            <a:ext cx="20812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24 раза в сутки</a:t>
            </a:r>
          </a:p>
        </p:txBody>
      </p:sp>
      <p:sp>
        <p:nvSpPr>
          <p:cNvPr id="186379" name="TextBox 26"/>
          <p:cNvSpPr txBox="1">
            <a:spLocks noChangeArrowheads="1"/>
          </p:cNvSpPr>
          <p:nvPr/>
        </p:nvSpPr>
        <p:spPr bwMode="auto">
          <a:xfrm>
            <a:off x="4267200" y="3308350"/>
            <a:ext cx="1608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</a:t>
            </a:r>
            <a:r>
              <a:rPr lang="en-US" sz="800" i="1"/>
              <a:t>/</a:t>
            </a:r>
            <a:r>
              <a:rPr lang="ru-RU" sz="800" i="1"/>
              <a:t>МСУ-МР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86380" name="TextBox 27"/>
          <p:cNvSpPr txBox="1">
            <a:spLocks noChangeArrowheads="1"/>
          </p:cNvSpPr>
          <p:nvPr/>
        </p:nvSpPr>
        <p:spPr bwMode="auto">
          <a:xfrm>
            <a:off x="6561138" y="3362325"/>
            <a:ext cx="63817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6381" name="TextBox 28"/>
          <p:cNvSpPr txBox="1">
            <a:spLocks noChangeArrowheads="1"/>
          </p:cNvSpPr>
          <p:nvPr/>
        </p:nvSpPr>
        <p:spPr bwMode="auto">
          <a:xfrm>
            <a:off x="8705850" y="3362325"/>
            <a:ext cx="8207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6382" name="TextBox 29"/>
          <p:cNvSpPr txBox="1">
            <a:spLocks noChangeArrowheads="1"/>
          </p:cNvSpPr>
          <p:nvPr/>
        </p:nvSpPr>
        <p:spPr bwMode="auto">
          <a:xfrm>
            <a:off x="225425" y="3308350"/>
            <a:ext cx="1352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i="1"/>
              <a:t>КА</a:t>
            </a:r>
            <a:r>
              <a:rPr lang="en-US" sz="800" i="1"/>
              <a:t> NOAA-20/VIIRS </a:t>
            </a:r>
            <a:endParaRPr lang="ru-RU" sz="800" i="1"/>
          </a:p>
        </p:txBody>
      </p:sp>
      <p:sp>
        <p:nvSpPr>
          <p:cNvPr id="186383" name="TextBox 31"/>
          <p:cNvSpPr txBox="1">
            <a:spLocks noChangeArrowheads="1"/>
          </p:cNvSpPr>
          <p:nvPr/>
        </p:nvSpPr>
        <p:spPr bwMode="auto">
          <a:xfrm>
            <a:off x="4919663" y="6561138"/>
            <a:ext cx="2009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86384" name="TextBox 32"/>
          <p:cNvSpPr txBox="1">
            <a:spLocks noChangeArrowheads="1"/>
          </p:cNvSpPr>
          <p:nvPr/>
        </p:nvSpPr>
        <p:spPr bwMode="auto">
          <a:xfrm>
            <a:off x="363538" y="6367463"/>
            <a:ext cx="1179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Suomi NPP/VIIRS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86385" name="TextBox 33"/>
          <p:cNvSpPr txBox="1">
            <a:spLocks noChangeArrowheads="1"/>
          </p:cNvSpPr>
          <p:nvPr/>
        </p:nvSpPr>
        <p:spPr bwMode="auto">
          <a:xfrm>
            <a:off x="3529013" y="6407150"/>
            <a:ext cx="63817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04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6386" name="TextBox 34"/>
          <p:cNvSpPr txBox="1">
            <a:spLocks noChangeArrowheads="1"/>
          </p:cNvSpPr>
          <p:nvPr/>
        </p:nvSpPr>
        <p:spPr bwMode="auto">
          <a:xfrm>
            <a:off x="3505200" y="3362325"/>
            <a:ext cx="6365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6387" name="TextBox 30"/>
          <p:cNvSpPr txBox="1">
            <a:spLocks noChangeArrowheads="1"/>
          </p:cNvSpPr>
          <p:nvPr/>
        </p:nvSpPr>
        <p:spPr bwMode="auto">
          <a:xfrm>
            <a:off x="1392238" y="3538538"/>
            <a:ext cx="20113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pic>
        <p:nvPicPr>
          <p:cNvPr id="163842" name="Picture 2" descr="http://planeta.infospace.ru/planeta_products/archive/products/image/01293374/2007051300_g_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3788" y="757238"/>
            <a:ext cx="1928812" cy="25193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3844" name="Picture 4" descr="http://planeta.infospace.ru/planeta_products/archive/products/image/01293071/2007050055_n_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8" y="3836988"/>
            <a:ext cx="2867025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3846" name="Picture 6" descr="http://planeta.infospace.ru/planeta_products/archive/products/image/01293405/2007050945_jp_4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788988"/>
            <a:ext cx="3600450" cy="25193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3848" name="Picture 8" descr="http://planeta.infospace.ru/planeta_products/archive/products/image/01293422/2007051352_m3_4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4188" y="742950"/>
            <a:ext cx="2722562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3850" name="Picture 10" descr="http://planeta.infospace.ru/planeta_products/archive/products/qlook/01292612/2007041053_su_425_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925" y="3840163"/>
            <a:ext cx="3598863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A51F9F-3AA7-46B5-BC8B-80DADD5D5352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7938" y="4168775"/>
            <a:ext cx="1973262" cy="1595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36000" tIns="36000" rIns="36000" bIns="36000" anchor="ctr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УГМС Республики Крым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6988" y="5873750"/>
            <a:ext cx="2005012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Подготовлено за неделю: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7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rgbClr val="007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>
                <a:solidFill>
                  <a:srgbClr val="007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карт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348" name="TextBox 45"/>
          <p:cNvSpPr txBox="1">
            <a:spLocks noChangeArrowheads="1"/>
          </p:cNvSpPr>
          <p:nvPr/>
        </p:nvSpPr>
        <p:spPr bwMode="auto">
          <a:xfrm>
            <a:off x="0" y="133350"/>
            <a:ext cx="990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altLang="ru-RU" sz="2400" b="1"/>
              <a:t>Региональный мониторинг облачности</a:t>
            </a:r>
            <a:r>
              <a:rPr lang="en-US" altLang="ru-RU" sz="2400" b="1"/>
              <a:t>: </a:t>
            </a:r>
            <a:r>
              <a:rPr lang="ru-RU" altLang="ru-RU" sz="2400" b="1"/>
              <a:t>Южный регион</a:t>
            </a:r>
          </a:p>
        </p:txBody>
      </p:sp>
      <p:sp>
        <p:nvSpPr>
          <p:cNvPr id="185349" name="TextBox 18"/>
          <p:cNvSpPr txBox="1">
            <a:spLocks noChangeArrowheads="1"/>
          </p:cNvSpPr>
          <p:nvPr/>
        </p:nvSpPr>
        <p:spPr bwMode="auto">
          <a:xfrm>
            <a:off x="3778250" y="6257925"/>
            <a:ext cx="1174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Электро-Л №2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85350" name="TextBox 16"/>
          <p:cNvSpPr txBox="1">
            <a:spLocks noChangeArrowheads="1"/>
          </p:cNvSpPr>
          <p:nvPr/>
        </p:nvSpPr>
        <p:spPr bwMode="auto">
          <a:xfrm>
            <a:off x="3124200" y="3268663"/>
            <a:ext cx="6365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6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5351" name="TextBox 17"/>
          <p:cNvSpPr txBox="1">
            <a:spLocks noChangeArrowheads="1"/>
          </p:cNvSpPr>
          <p:nvPr/>
        </p:nvSpPr>
        <p:spPr bwMode="auto">
          <a:xfrm>
            <a:off x="6858000" y="3238500"/>
            <a:ext cx="6365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8.0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5352" name="TextBox 19"/>
          <p:cNvSpPr txBox="1">
            <a:spLocks noChangeArrowheads="1"/>
          </p:cNvSpPr>
          <p:nvPr/>
        </p:nvSpPr>
        <p:spPr bwMode="auto">
          <a:xfrm>
            <a:off x="3124200" y="6334125"/>
            <a:ext cx="636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5353" name="TextBox 22"/>
          <p:cNvSpPr txBox="1">
            <a:spLocks noChangeArrowheads="1"/>
          </p:cNvSpPr>
          <p:nvPr/>
        </p:nvSpPr>
        <p:spPr bwMode="auto">
          <a:xfrm>
            <a:off x="6934200" y="6313488"/>
            <a:ext cx="6365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8.0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85354" name="TextBox 23"/>
          <p:cNvSpPr txBox="1">
            <a:spLocks noChangeArrowheads="1"/>
          </p:cNvSpPr>
          <p:nvPr/>
        </p:nvSpPr>
        <p:spPr bwMode="auto">
          <a:xfrm>
            <a:off x="65088" y="6264275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№2/МСУ-МР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85355" name="TextBox 13"/>
          <p:cNvSpPr txBox="1">
            <a:spLocks noChangeArrowheads="1"/>
          </p:cNvSpPr>
          <p:nvPr/>
        </p:nvSpPr>
        <p:spPr bwMode="auto">
          <a:xfrm>
            <a:off x="4597400" y="6507163"/>
            <a:ext cx="20812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24 раза в сутки</a:t>
            </a:r>
          </a:p>
        </p:txBody>
      </p:sp>
      <p:sp>
        <p:nvSpPr>
          <p:cNvPr id="185356" name="TextBox 15"/>
          <p:cNvSpPr txBox="1">
            <a:spLocks noChangeArrowheads="1"/>
          </p:cNvSpPr>
          <p:nvPr/>
        </p:nvSpPr>
        <p:spPr bwMode="auto">
          <a:xfrm>
            <a:off x="4645025" y="3376613"/>
            <a:ext cx="2009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85357" name="TextBox 21"/>
          <p:cNvSpPr txBox="1">
            <a:spLocks noChangeArrowheads="1"/>
          </p:cNvSpPr>
          <p:nvPr/>
        </p:nvSpPr>
        <p:spPr bwMode="auto">
          <a:xfrm>
            <a:off x="1138238" y="3387725"/>
            <a:ext cx="2009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85358" name="TextBox 25"/>
          <p:cNvSpPr txBox="1">
            <a:spLocks noChangeArrowheads="1"/>
          </p:cNvSpPr>
          <p:nvPr/>
        </p:nvSpPr>
        <p:spPr bwMode="auto">
          <a:xfrm>
            <a:off x="1012825" y="6515100"/>
            <a:ext cx="20113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85359" name="TextBox 26"/>
          <p:cNvSpPr txBox="1">
            <a:spLocks noChangeArrowheads="1"/>
          </p:cNvSpPr>
          <p:nvPr/>
        </p:nvSpPr>
        <p:spPr bwMode="auto">
          <a:xfrm>
            <a:off x="42863" y="3217863"/>
            <a:ext cx="1179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Suomi NPP/VIIRS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164868" name="Picture 4" descr="http://planeta.infospace.ru/planeta_products/archive/products/image/01293242/2007050546_m2_4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3743325"/>
            <a:ext cx="3430587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4870" name="Picture 6" descr="http://planeta.infospace.ru/planeta_products/archive/products/image/01293408/2007051034_su_4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693738"/>
            <a:ext cx="3443287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18" name="Picture 2" descr="http://planeta.infospace.ru/planeta_products/archive/products/image/01296053/2007081517_n_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3650" y="692150"/>
            <a:ext cx="3533775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185363" name="Rectangle 21"/>
          <p:cNvSpPr>
            <a:spLocks noChangeArrowheads="1"/>
          </p:cNvSpPr>
          <p:nvPr/>
        </p:nvSpPr>
        <p:spPr bwMode="auto">
          <a:xfrm>
            <a:off x="3803650" y="3187700"/>
            <a:ext cx="119062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>
              <a:lnSpc>
                <a:spcPts val="1200"/>
              </a:lnSpc>
            </a:pPr>
            <a:r>
              <a:rPr lang="ru-RU" sz="800" i="1"/>
              <a:t> КА </a:t>
            </a:r>
            <a:r>
              <a:rPr lang="en-US" sz="800" i="1"/>
              <a:t> NOAA</a:t>
            </a:r>
            <a:r>
              <a:rPr lang="ru-RU" sz="800" i="1"/>
              <a:t>-</a:t>
            </a:r>
            <a:r>
              <a:rPr lang="en-US" sz="800" i="1"/>
              <a:t>19/AVHRR</a:t>
            </a:r>
            <a:endParaRPr lang="ru-RU" sz="800" b="1" i="1">
              <a:solidFill>
                <a:srgbClr val="C00000"/>
              </a:solidFill>
            </a:endParaRPr>
          </a:p>
        </p:txBody>
      </p:sp>
      <p:pic>
        <p:nvPicPr>
          <p:cNvPr id="162820" name="Picture 4" descr="http://planeta.infospace.ru/planeta_products/archive/products/image/01296011/2007081300_e2_39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35400" y="3743325"/>
            <a:ext cx="3502025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81763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66B183-BA5C-42A3-A3E6-41D4FF8CCE42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63842" name="TextBox 45"/>
          <p:cNvSpPr txBox="1">
            <a:spLocks noChangeArrowheads="1"/>
          </p:cNvSpPr>
          <p:nvPr/>
        </p:nvSpPr>
        <p:spPr bwMode="auto">
          <a:xfrm>
            <a:off x="-63500" y="-6350"/>
            <a:ext cx="990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altLang="ru-RU" sz="2400" b="1"/>
              <a:t>Региональный мониторинг облачности:</a:t>
            </a:r>
          </a:p>
          <a:p>
            <a:pPr algn="ctr">
              <a:lnSpc>
                <a:spcPts val="2400"/>
              </a:lnSpc>
            </a:pPr>
            <a:r>
              <a:rPr lang="ru-RU" altLang="ru-RU" sz="2400" b="1"/>
              <a:t>Дальневосточный регион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2025" y="5965825"/>
            <a:ext cx="209708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Подготовлено за неделю: </a:t>
            </a:r>
            <a:r>
              <a:rPr lang="ru-RU" sz="1600" b="1" dirty="0">
                <a:solidFill>
                  <a:srgbClr val="007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75007</a:t>
            </a:r>
            <a:r>
              <a:rPr lang="ru-RU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карт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1550" y="3970338"/>
            <a:ext cx="2127250" cy="18684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36000" tIns="36000" rIns="36000" bIns="36000" anchor="ctr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Дальневосточное УГМС и др.), Минобороны России (ГМС ВС РФ и др.), МЧС России (НЦУКС и др.), Минтранс России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Росавиация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</p:txBody>
      </p:sp>
      <p:sp>
        <p:nvSpPr>
          <p:cNvPr id="163845" name="Rectangle 21"/>
          <p:cNvSpPr>
            <a:spLocks noChangeArrowheads="1"/>
          </p:cNvSpPr>
          <p:nvPr/>
        </p:nvSpPr>
        <p:spPr bwMode="auto">
          <a:xfrm>
            <a:off x="6845300" y="3332163"/>
            <a:ext cx="11620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>
              <a:lnSpc>
                <a:spcPts val="1200"/>
              </a:lnSpc>
            </a:pPr>
            <a:r>
              <a:rPr lang="ru-RU" sz="800" i="1"/>
              <a:t> КА </a:t>
            </a:r>
            <a:r>
              <a:rPr lang="en-US" sz="800" i="1"/>
              <a:t>NOAA</a:t>
            </a:r>
            <a:r>
              <a:rPr lang="ru-RU" sz="800" i="1"/>
              <a:t>-19</a:t>
            </a:r>
            <a:r>
              <a:rPr lang="en-US" sz="800" i="1"/>
              <a:t>/AVHRR</a:t>
            </a:r>
            <a:endParaRPr lang="ru-RU" sz="800" b="1" i="1">
              <a:solidFill>
                <a:srgbClr val="C00000"/>
              </a:solidFill>
            </a:endParaRPr>
          </a:p>
        </p:txBody>
      </p:sp>
      <p:sp>
        <p:nvSpPr>
          <p:cNvPr id="163846" name="TextBox 18"/>
          <p:cNvSpPr txBox="1">
            <a:spLocks noChangeArrowheads="1"/>
          </p:cNvSpPr>
          <p:nvPr/>
        </p:nvSpPr>
        <p:spPr bwMode="auto">
          <a:xfrm>
            <a:off x="3548063" y="3352800"/>
            <a:ext cx="99695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Terra/MODIS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63847" name="TextBox 17"/>
          <p:cNvSpPr txBox="1">
            <a:spLocks noChangeArrowheads="1"/>
          </p:cNvSpPr>
          <p:nvPr/>
        </p:nvSpPr>
        <p:spPr bwMode="auto">
          <a:xfrm>
            <a:off x="609600" y="3322638"/>
            <a:ext cx="1606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</a:t>
            </a:r>
            <a:r>
              <a:rPr lang="en-US" sz="800" i="1"/>
              <a:t> </a:t>
            </a:r>
            <a:r>
              <a:rPr lang="ru-RU" sz="800" i="1"/>
              <a:t>№</a:t>
            </a:r>
            <a:r>
              <a:rPr lang="en-US" sz="800" i="1"/>
              <a:t>2</a:t>
            </a:r>
            <a:r>
              <a:rPr lang="ru-RU" sz="800" i="1"/>
              <a:t>/МСУ-МР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63848" name="TextBox 14"/>
          <p:cNvSpPr txBox="1">
            <a:spLocks noChangeArrowheads="1"/>
          </p:cNvSpPr>
          <p:nvPr/>
        </p:nvSpPr>
        <p:spPr bwMode="auto">
          <a:xfrm>
            <a:off x="8737600" y="3400425"/>
            <a:ext cx="636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3849" name="TextBox 20"/>
          <p:cNvSpPr txBox="1">
            <a:spLocks noChangeArrowheads="1"/>
          </p:cNvSpPr>
          <p:nvPr/>
        </p:nvSpPr>
        <p:spPr bwMode="auto">
          <a:xfrm>
            <a:off x="2492375" y="3357563"/>
            <a:ext cx="6365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3850" name="TextBox 21"/>
          <p:cNvSpPr txBox="1">
            <a:spLocks noChangeArrowheads="1"/>
          </p:cNvSpPr>
          <p:nvPr/>
        </p:nvSpPr>
        <p:spPr bwMode="auto">
          <a:xfrm>
            <a:off x="5842000" y="3403600"/>
            <a:ext cx="63817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3851" name="TextBox 22"/>
          <p:cNvSpPr txBox="1">
            <a:spLocks noChangeArrowheads="1"/>
          </p:cNvSpPr>
          <p:nvPr/>
        </p:nvSpPr>
        <p:spPr bwMode="auto">
          <a:xfrm>
            <a:off x="7069138" y="3508375"/>
            <a:ext cx="2009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63852" name="TextBox 23"/>
          <p:cNvSpPr txBox="1">
            <a:spLocks noChangeArrowheads="1"/>
          </p:cNvSpPr>
          <p:nvPr/>
        </p:nvSpPr>
        <p:spPr bwMode="auto">
          <a:xfrm>
            <a:off x="4011613" y="3506788"/>
            <a:ext cx="20113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63853" name="TextBox 25"/>
          <p:cNvSpPr txBox="1">
            <a:spLocks noChangeArrowheads="1"/>
          </p:cNvSpPr>
          <p:nvPr/>
        </p:nvSpPr>
        <p:spPr bwMode="auto">
          <a:xfrm>
            <a:off x="925513" y="3514725"/>
            <a:ext cx="20113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63854" name="TextBox 27"/>
          <p:cNvSpPr txBox="1">
            <a:spLocks noChangeArrowheads="1"/>
          </p:cNvSpPr>
          <p:nvPr/>
        </p:nvSpPr>
        <p:spPr bwMode="auto">
          <a:xfrm>
            <a:off x="2487613" y="6383338"/>
            <a:ext cx="6365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04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3855" name="TextBox 32"/>
          <p:cNvSpPr txBox="1">
            <a:spLocks noChangeArrowheads="1"/>
          </p:cNvSpPr>
          <p:nvPr/>
        </p:nvSpPr>
        <p:spPr bwMode="auto">
          <a:xfrm>
            <a:off x="5824538" y="6361113"/>
            <a:ext cx="636587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8.07.2020</a:t>
            </a:r>
          </a:p>
        </p:txBody>
      </p:sp>
      <p:sp>
        <p:nvSpPr>
          <p:cNvPr id="163856" name="TextBox 30"/>
          <p:cNvSpPr txBox="1">
            <a:spLocks noChangeArrowheads="1"/>
          </p:cNvSpPr>
          <p:nvPr/>
        </p:nvSpPr>
        <p:spPr bwMode="auto">
          <a:xfrm>
            <a:off x="768350" y="6553200"/>
            <a:ext cx="2009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63857" name="TextBox 31"/>
          <p:cNvSpPr txBox="1">
            <a:spLocks noChangeArrowheads="1"/>
          </p:cNvSpPr>
          <p:nvPr/>
        </p:nvSpPr>
        <p:spPr bwMode="auto">
          <a:xfrm>
            <a:off x="617538" y="6350000"/>
            <a:ext cx="1606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</a:t>
            </a:r>
            <a:r>
              <a:rPr lang="en-US" sz="800" i="1"/>
              <a:t> </a:t>
            </a:r>
            <a:r>
              <a:rPr lang="ru-RU" sz="800" i="1"/>
              <a:t>№</a:t>
            </a:r>
            <a:r>
              <a:rPr lang="en-US" sz="800" i="1"/>
              <a:t>2-2</a:t>
            </a:r>
            <a:r>
              <a:rPr lang="ru-RU" sz="800" i="1"/>
              <a:t>/МСУ-МР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63858" name="TextBox 28"/>
          <p:cNvSpPr txBox="1">
            <a:spLocks noChangeArrowheads="1"/>
          </p:cNvSpPr>
          <p:nvPr/>
        </p:nvSpPr>
        <p:spPr bwMode="auto">
          <a:xfrm>
            <a:off x="4078288" y="6488113"/>
            <a:ext cx="20113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63859" name="TextBox 33"/>
          <p:cNvSpPr txBox="1">
            <a:spLocks noChangeArrowheads="1"/>
          </p:cNvSpPr>
          <p:nvPr/>
        </p:nvSpPr>
        <p:spPr bwMode="auto">
          <a:xfrm>
            <a:off x="3484563" y="6359525"/>
            <a:ext cx="998537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Terra/MODIS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163860" name="Picture 2" descr="https://www.dvrcpod.ru/Products/DIM_AVHRR_RGB/2020070509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798513"/>
            <a:ext cx="22812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1" name="Picture 4" descr="https://www.dvrcpod.ru/Products/DIM_MODIS_RGB/2020070502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6963" y="862013"/>
            <a:ext cx="27622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2" name="Picture 6" descr="https://www.dvrcpod.ru/Products/DIM_METEOR2_RGB/2020070500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798513"/>
            <a:ext cx="22812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3" name="Picture 8" descr="https://www.dvrcpod.ru/Products/DIM_METEOR22_Gray/2020070419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563" y="3829050"/>
            <a:ext cx="22812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4" name="Picture 2" descr="https://www.dvrcpod.ru/Products/DIM_MODIS_Gray/202007080314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6963" y="3829050"/>
            <a:ext cx="27590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5089525" y="727075"/>
            <a:ext cx="4438650" cy="6048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92113" y="439738"/>
            <a:ext cx="4438650" cy="63357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5891" name="TextBox 13"/>
          <p:cNvSpPr txBox="1">
            <a:spLocks noChangeArrowheads="1"/>
          </p:cNvSpPr>
          <p:nvPr/>
        </p:nvSpPr>
        <p:spPr bwMode="auto">
          <a:xfrm>
            <a:off x="808038" y="3260725"/>
            <a:ext cx="1657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/>
              <a:t>Европейский регион</a:t>
            </a:r>
            <a:endParaRPr lang="ru-RU" sz="1100"/>
          </a:p>
        </p:txBody>
      </p:sp>
      <p:sp>
        <p:nvSpPr>
          <p:cNvPr id="165892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075BC7-EA06-4097-9D6F-100CB64AFA4F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65893" name="TextBox 2"/>
          <p:cNvSpPr txBox="1">
            <a:spLocks noChangeArrowheads="1"/>
          </p:cNvSpPr>
          <p:nvPr/>
        </p:nvSpPr>
        <p:spPr bwMode="auto">
          <a:xfrm>
            <a:off x="677863" y="39688"/>
            <a:ext cx="376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Карты нефанализа</a:t>
            </a:r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3513" y="3749675"/>
            <a:ext cx="1855787" cy="1508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УГМС и др.), Минобороны России (ГМС ВС РФ и др.), МЧС России (НЦУКС и др.), НГМС стран СНГ.</a:t>
            </a:r>
          </a:p>
        </p:txBody>
      </p:sp>
      <p:sp>
        <p:nvSpPr>
          <p:cNvPr id="165895" name="TextBox 12"/>
          <p:cNvSpPr txBox="1">
            <a:spLocks noChangeArrowheads="1"/>
          </p:cNvSpPr>
          <p:nvPr/>
        </p:nvSpPr>
        <p:spPr bwMode="auto">
          <a:xfrm>
            <a:off x="2684463" y="5340350"/>
            <a:ext cx="18748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100"/>
              <a:t>Подготовлено за неделю:</a:t>
            </a:r>
          </a:p>
          <a:p>
            <a:pPr algn="ctr"/>
            <a:r>
              <a:rPr lang="ru-RU" sz="1600" b="1">
                <a:solidFill>
                  <a:srgbClr val="007400"/>
                </a:solidFill>
              </a:rPr>
              <a:t>42</a:t>
            </a:r>
            <a:r>
              <a:rPr lang="ru-RU" sz="1100"/>
              <a:t> карты</a:t>
            </a:r>
          </a:p>
        </p:txBody>
      </p:sp>
      <p:sp>
        <p:nvSpPr>
          <p:cNvPr id="165896" name="TextBox 45"/>
          <p:cNvSpPr txBox="1">
            <a:spLocks noChangeArrowheads="1"/>
          </p:cNvSpPr>
          <p:nvPr/>
        </p:nvSpPr>
        <p:spPr bwMode="auto">
          <a:xfrm>
            <a:off x="5010150" y="123825"/>
            <a:ext cx="464661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b="1"/>
              <a:t>Монтажи изображений облачности</a:t>
            </a:r>
            <a:r>
              <a:rPr lang="ru-RU" altLang="ru-RU" sz="1400" b="1"/>
              <a:t>, </a:t>
            </a:r>
          </a:p>
          <a:p>
            <a:pPr algn="ctr">
              <a:lnSpc>
                <a:spcPts val="1400"/>
              </a:lnSpc>
            </a:pPr>
            <a:r>
              <a:rPr lang="ru-RU" altLang="ru-RU" sz="1400" b="1"/>
              <a:t>совмещенные с высотными </a:t>
            </a:r>
            <a:r>
              <a:rPr lang="ru-RU" altLang="ru-RU" sz="1400"/>
              <a:t>(а) </a:t>
            </a:r>
            <a:r>
              <a:rPr lang="ru-RU" altLang="ru-RU" sz="1400" b="1"/>
              <a:t>и приземными </a:t>
            </a:r>
            <a:r>
              <a:rPr lang="ru-RU" altLang="ru-RU" sz="1400"/>
              <a:t>(б)</a:t>
            </a:r>
            <a:r>
              <a:rPr lang="ru-RU" altLang="ru-RU" sz="1400" b="1"/>
              <a:t> картами термобарических полей</a:t>
            </a:r>
          </a:p>
        </p:txBody>
      </p:sp>
      <p:sp>
        <p:nvSpPr>
          <p:cNvPr id="165897" name="TextBox 14"/>
          <p:cNvSpPr txBox="1">
            <a:spLocks noChangeArrowheads="1"/>
          </p:cNvSpPr>
          <p:nvPr/>
        </p:nvSpPr>
        <p:spPr bwMode="auto">
          <a:xfrm>
            <a:off x="5254625" y="4102100"/>
            <a:ext cx="3587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(б)</a:t>
            </a:r>
          </a:p>
        </p:txBody>
      </p:sp>
      <p:sp>
        <p:nvSpPr>
          <p:cNvPr id="165898" name="TextBox 16"/>
          <p:cNvSpPr txBox="1">
            <a:spLocks noChangeArrowheads="1"/>
          </p:cNvSpPr>
          <p:nvPr/>
        </p:nvSpPr>
        <p:spPr bwMode="auto">
          <a:xfrm>
            <a:off x="5256213" y="1711325"/>
            <a:ext cx="3571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(а)</a:t>
            </a:r>
          </a:p>
        </p:txBody>
      </p:sp>
      <p:sp>
        <p:nvSpPr>
          <p:cNvPr id="165899" name="TextBox 20"/>
          <p:cNvSpPr txBox="1">
            <a:spLocks noChangeArrowheads="1"/>
          </p:cNvSpPr>
          <p:nvPr/>
        </p:nvSpPr>
        <p:spPr bwMode="auto">
          <a:xfrm>
            <a:off x="6172200" y="6242050"/>
            <a:ext cx="2787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/>
              <a:t>Подготовлено за неделю: </a:t>
            </a:r>
            <a:r>
              <a:rPr lang="ru-RU" sz="1400" b="1">
                <a:solidFill>
                  <a:srgbClr val="007400"/>
                </a:solidFill>
              </a:rPr>
              <a:t>56</a:t>
            </a:r>
            <a:r>
              <a:rPr lang="ru-RU" sz="1100"/>
              <a:t> карт</a:t>
            </a:r>
          </a:p>
        </p:txBody>
      </p:sp>
      <p:sp>
        <p:nvSpPr>
          <p:cNvPr id="165900" name="TextBox 28"/>
          <p:cNvSpPr txBox="1">
            <a:spLocks noChangeArrowheads="1"/>
          </p:cNvSpPr>
          <p:nvPr/>
        </p:nvSpPr>
        <p:spPr bwMode="auto">
          <a:xfrm>
            <a:off x="2921000" y="3257550"/>
            <a:ext cx="14716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/>
              <a:t>Сибирский регион</a:t>
            </a:r>
            <a:endParaRPr lang="ru-RU" sz="1100"/>
          </a:p>
        </p:txBody>
      </p:sp>
      <p:sp>
        <p:nvSpPr>
          <p:cNvPr id="165901" name="TextBox 29"/>
          <p:cNvSpPr txBox="1">
            <a:spLocks noChangeArrowheads="1"/>
          </p:cNvSpPr>
          <p:nvPr/>
        </p:nvSpPr>
        <p:spPr bwMode="auto">
          <a:xfrm>
            <a:off x="627063" y="6353175"/>
            <a:ext cx="2057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/>
              <a:t>Дальневосточный регион</a:t>
            </a:r>
            <a:endParaRPr lang="ru-RU" sz="1100"/>
          </a:p>
        </p:txBody>
      </p:sp>
      <p:sp>
        <p:nvSpPr>
          <p:cNvPr id="35" name="TextBox 34"/>
          <p:cNvSpPr txBox="1"/>
          <p:nvPr/>
        </p:nvSpPr>
        <p:spPr>
          <a:xfrm>
            <a:off x="5062538" y="5608638"/>
            <a:ext cx="4430712" cy="687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УГМС и др.), Минобороны России (ГМС ВС РФ и др.), МЧС России (НЦУКС и др.), Минтранс России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Росавиация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</p:txBody>
      </p:sp>
      <p:sp>
        <p:nvSpPr>
          <p:cNvPr id="165903" name="TextBox 23"/>
          <p:cNvSpPr txBox="1">
            <a:spLocks noChangeArrowheads="1"/>
          </p:cNvSpPr>
          <p:nvPr/>
        </p:nvSpPr>
        <p:spPr bwMode="auto">
          <a:xfrm>
            <a:off x="1338263" y="3482975"/>
            <a:ext cx="63658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5904" name="TextBox 27"/>
          <p:cNvSpPr txBox="1">
            <a:spLocks noChangeArrowheads="1"/>
          </p:cNvSpPr>
          <p:nvPr/>
        </p:nvSpPr>
        <p:spPr bwMode="auto">
          <a:xfrm>
            <a:off x="3435350" y="3497263"/>
            <a:ext cx="6381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5905" name="TextBox 30"/>
          <p:cNvSpPr txBox="1">
            <a:spLocks noChangeArrowheads="1"/>
          </p:cNvSpPr>
          <p:nvPr/>
        </p:nvSpPr>
        <p:spPr bwMode="auto">
          <a:xfrm>
            <a:off x="1290638" y="6599238"/>
            <a:ext cx="6381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5906" name="TextBox 22"/>
          <p:cNvSpPr txBox="1">
            <a:spLocks noChangeArrowheads="1"/>
          </p:cNvSpPr>
          <p:nvPr/>
        </p:nvSpPr>
        <p:spPr bwMode="auto">
          <a:xfrm>
            <a:off x="2573338" y="5856288"/>
            <a:ext cx="2192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2 раза в сутки</a:t>
            </a:r>
          </a:p>
        </p:txBody>
      </p:sp>
      <p:sp>
        <p:nvSpPr>
          <p:cNvPr id="165907" name="TextBox 25"/>
          <p:cNvSpPr txBox="1">
            <a:spLocks noChangeArrowheads="1"/>
          </p:cNvSpPr>
          <p:nvPr/>
        </p:nvSpPr>
        <p:spPr bwMode="auto">
          <a:xfrm>
            <a:off x="6278563" y="6492875"/>
            <a:ext cx="2190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4 раза в сутки</a:t>
            </a:r>
          </a:p>
        </p:txBody>
      </p:sp>
      <p:sp>
        <p:nvSpPr>
          <p:cNvPr id="165908" name="TextBox 35"/>
          <p:cNvSpPr txBox="1">
            <a:spLocks noChangeArrowheads="1"/>
          </p:cNvSpPr>
          <p:nvPr/>
        </p:nvSpPr>
        <p:spPr bwMode="auto">
          <a:xfrm>
            <a:off x="7246938" y="5432425"/>
            <a:ext cx="638175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65909" name="TextBox 36"/>
          <p:cNvSpPr txBox="1">
            <a:spLocks noChangeArrowheads="1"/>
          </p:cNvSpPr>
          <p:nvPr/>
        </p:nvSpPr>
        <p:spPr bwMode="auto">
          <a:xfrm>
            <a:off x="7162800" y="3038475"/>
            <a:ext cx="636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pic>
        <p:nvPicPr>
          <p:cNvPr id="165910" name="Picture 2" descr="http://planeta.infospace.ru/planeta_products/archive/products/image/01293234/2007050559_n_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88" y="582613"/>
            <a:ext cx="1831975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1" name="Picture 4" descr="http://planeta.infospace.ru/planeta_products/archive/products/image/01293347/2007051049_n_2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5100" y="576263"/>
            <a:ext cx="182403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2" name="Picture 6" descr="http://planeta.infospace.ru/planeta_products/archive/products/image/01293206/2007050704_n_2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3" y="3657600"/>
            <a:ext cx="1831975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3" name="Picture 8" descr="http://planeta.infospace.ru/planeta_products/archive/products/image/01292991/2007050000_g_3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1988" y="838200"/>
            <a:ext cx="30591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4" name="Picture 10" descr="http://planeta.infospace.ru/planeta_products/archive/products/image/01292994/2007050000_g_45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1988" y="3249613"/>
            <a:ext cx="3059112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 descr="http://planeta.infospace.ru/planeta_products/archive/products/image/01292991/2007050000_g_3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1988" y="835025"/>
            <a:ext cx="3059112" cy="214153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34" name="Picture 10" descr="http://planeta.infospace.ru/planeta_products/archive/products/image/01292994/2007050000_g_45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1988" y="3246438"/>
            <a:ext cx="3059112" cy="214153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146050" y="488950"/>
            <a:ext cx="9629775" cy="363855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7938" name="TextBox 14"/>
          <p:cNvSpPr txBox="1">
            <a:spLocks noChangeArrowheads="1"/>
          </p:cNvSpPr>
          <p:nvPr/>
        </p:nvSpPr>
        <p:spPr bwMode="auto">
          <a:xfrm>
            <a:off x="2946400" y="6518275"/>
            <a:ext cx="1470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i="1"/>
              <a:t>КА</a:t>
            </a:r>
            <a:r>
              <a:rPr lang="en-US" sz="800" i="1"/>
              <a:t> Suomi NPP/VIIRS </a:t>
            </a:r>
            <a:endParaRPr lang="ru-RU" sz="800" i="1"/>
          </a:p>
        </p:txBody>
      </p:sp>
      <p:sp>
        <p:nvSpPr>
          <p:cNvPr id="32" name="Прямоугольник 31"/>
          <p:cNvSpPr/>
          <p:nvPr/>
        </p:nvSpPr>
        <p:spPr>
          <a:xfrm>
            <a:off x="147638" y="4314825"/>
            <a:ext cx="7235825" cy="2390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96050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A30925-5F2D-433A-8DDD-73534893AF4E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67941" name="TextBox 4"/>
          <p:cNvSpPr txBox="1">
            <a:spLocks noChangeArrowheads="1"/>
          </p:cNvSpPr>
          <p:nvPr/>
        </p:nvSpPr>
        <p:spPr bwMode="auto">
          <a:xfrm>
            <a:off x="7938" y="0"/>
            <a:ext cx="990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Мониторинг параметров облачности: </a:t>
            </a:r>
            <a:r>
              <a:rPr lang="ru-RU" sz="2400" b="1"/>
              <a:t>Европейский регион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7600" y="4511675"/>
            <a:ext cx="2130425" cy="1303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algn="just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УГМС ЦЧО и др.), Минобороны России (ГМС ВС РФ и др.), МЧС России (НЦУКС и др.), Минтранс России (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Росавиация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др.)</a:t>
            </a:r>
          </a:p>
        </p:txBody>
      </p:sp>
      <p:sp>
        <p:nvSpPr>
          <p:cNvPr id="167943" name="TextBox 18"/>
          <p:cNvSpPr txBox="1">
            <a:spLocks noChangeArrowheads="1"/>
          </p:cNvSpPr>
          <p:nvPr/>
        </p:nvSpPr>
        <p:spPr bwMode="auto">
          <a:xfrm>
            <a:off x="7413625" y="5984875"/>
            <a:ext cx="23098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100"/>
              <a:t>Подготовлено за неделю:</a:t>
            </a:r>
          </a:p>
          <a:p>
            <a:pPr algn="ctr">
              <a:lnSpc>
                <a:spcPts val="1800"/>
              </a:lnSpc>
            </a:pPr>
            <a:r>
              <a:rPr lang="ru-RU" sz="1400" b="1">
                <a:solidFill>
                  <a:srgbClr val="007400"/>
                </a:solidFill>
              </a:rPr>
              <a:t>3080</a:t>
            </a:r>
            <a:r>
              <a:rPr lang="ru-RU" sz="1100"/>
              <a:t> карт</a:t>
            </a:r>
          </a:p>
        </p:txBody>
      </p:sp>
      <p:sp>
        <p:nvSpPr>
          <p:cNvPr id="167944" name="TextBox 19"/>
          <p:cNvSpPr txBox="1">
            <a:spLocks noChangeArrowheads="1"/>
          </p:cNvSpPr>
          <p:nvPr/>
        </p:nvSpPr>
        <p:spPr bwMode="auto">
          <a:xfrm>
            <a:off x="876300" y="2117725"/>
            <a:ext cx="12017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Типы облачности</a:t>
            </a:r>
          </a:p>
        </p:txBody>
      </p:sp>
      <p:sp>
        <p:nvSpPr>
          <p:cNvPr id="167945" name="TextBox 29"/>
          <p:cNvSpPr txBox="1">
            <a:spLocks noChangeArrowheads="1"/>
          </p:cNvSpPr>
          <p:nvPr/>
        </p:nvSpPr>
        <p:spPr bwMode="auto">
          <a:xfrm>
            <a:off x="3375025" y="2117725"/>
            <a:ext cx="8921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Высота ВГО</a:t>
            </a:r>
          </a:p>
        </p:txBody>
      </p:sp>
      <p:sp>
        <p:nvSpPr>
          <p:cNvPr id="167946" name="TextBox 22"/>
          <p:cNvSpPr txBox="1">
            <a:spLocks noChangeArrowheads="1"/>
          </p:cNvSpPr>
          <p:nvPr/>
        </p:nvSpPr>
        <p:spPr bwMode="auto">
          <a:xfrm>
            <a:off x="4724400" y="2117725"/>
            <a:ext cx="26479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Максимальный водозапас облачного слоя</a:t>
            </a:r>
          </a:p>
        </p:txBody>
      </p:sp>
      <p:sp>
        <p:nvSpPr>
          <p:cNvPr id="167947" name="TextBox 16"/>
          <p:cNvSpPr txBox="1">
            <a:spLocks noChangeArrowheads="1"/>
          </p:cNvSpPr>
          <p:nvPr/>
        </p:nvSpPr>
        <p:spPr bwMode="auto">
          <a:xfrm>
            <a:off x="7256463" y="2117725"/>
            <a:ext cx="2584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Максимальная водность облачного </a:t>
            </a:r>
            <a:r>
              <a:rPr lang="en-US" sz="900" b="1"/>
              <a:t> </a:t>
            </a:r>
            <a:r>
              <a:rPr lang="ru-RU" sz="900" b="1"/>
              <a:t>слоя</a:t>
            </a:r>
          </a:p>
        </p:txBody>
      </p:sp>
      <p:sp>
        <p:nvSpPr>
          <p:cNvPr id="167948" name="TextBox 20"/>
          <p:cNvSpPr txBox="1">
            <a:spLocks noChangeArrowheads="1"/>
          </p:cNvSpPr>
          <p:nvPr/>
        </p:nvSpPr>
        <p:spPr bwMode="auto">
          <a:xfrm>
            <a:off x="336550" y="3906838"/>
            <a:ext cx="22780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Вероятность и интенсивность града</a:t>
            </a:r>
          </a:p>
        </p:txBody>
      </p:sp>
      <p:sp>
        <p:nvSpPr>
          <p:cNvPr id="167949" name="TextBox 21"/>
          <p:cNvSpPr txBox="1">
            <a:spLocks noChangeArrowheads="1"/>
          </p:cNvSpPr>
          <p:nvPr/>
        </p:nvSpPr>
        <p:spPr bwMode="auto">
          <a:xfrm>
            <a:off x="2717800" y="3906838"/>
            <a:ext cx="20891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Фазовое состояние воды на ВГО</a:t>
            </a:r>
          </a:p>
        </p:txBody>
      </p:sp>
      <p:sp>
        <p:nvSpPr>
          <p:cNvPr id="167950" name="Text Box 77"/>
          <p:cNvSpPr txBox="1">
            <a:spLocks noChangeArrowheads="1"/>
          </p:cNvSpPr>
          <p:nvPr/>
        </p:nvSpPr>
        <p:spPr bwMode="auto">
          <a:xfrm>
            <a:off x="4941888" y="3884613"/>
            <a:ext cx="237331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82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/>
              <a:t>Тип осадков у</a:t>
            </a:r>
            <a:r>
              <a:rPr lang="en-US" sz="900" b="1"/>
              <a:t> </a:t>
            </a:r>
            <a:r>
              <a:rPr lang="ru-RU" sz="900" b="1"/>
              <a:t>поверхности</a:t>
            </a:r>
            <a:r>
              <a:rPr lang="en-US" sz="900" b="1"/>
              <a:t> </a:t>
            </a:r>
            <a:r>
              <a:rPr lang="ru-RU" sz="900" b="1"/>
              <a:t>земли</a:t>
            </a:r>
          </a:p>
        </p:txBody>
      </p:sp>
      <p:sp>
        <p:nvSpPr>
          <p:cNvPr id="167951" name="TextBox 36"/>
          <p:cNvSpPr txBox="1">
            <a:spLocks noChangeArrowheads="1"/>
          </p:cNvSpPr>
          <p:nvPr/>
        </p:nvSpPr>
        <p:spPr bwMode="auto">
          <a:xfrm>
            <a:off x="784225" y="6029325"/>
            <a:ext cx="8921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900" b="1"/>
              <a:t>Высота ВГО</a:t>
            </a:r>
          </a:p>
        </p:txBody>
      </p:sp>
      <p:sp>
        <p:nvSpPr>
          <p:cNvPr id="167952" name="TextBox 37"/>
          <p:cNvSpPr txBox="1">
            <a:spLocks noChangeArrowheads="1"/>
          </p:cNvSpPr>
          <p:nvPr/>
        </p:nvSpPr>
        <p:spPr bwMode="auto">
          <a:xfrm>
            <a:off x="2308225" y="6019800"/>
            <a:ext cx="11969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900" b="1"/>
              <a:t>Температура ВГО</a:t>
            </a:r>
          </a:p>
        </p:txBody>
      </p:sp>
      <p:sp>
        <p:nvSpPr>
          <p:cNvPr id="167953" name="TextBox 38"/>
          <p:cNvSpPr txBox="1">
            <a:spLocks noChangeArrowheads="1"/>
          </p:cNvSpPr>
          <p:nvPr/>
        </p:nvSpPr>
        <p:spPr bwMode="auto">
          <a:xfrm>
            <a:off x="3902075" y="6045200"/>
            <a:ext cx="138906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b="1"/>
              <a:t>Оптическая толщина</a:t>
            </a:r>
            <a:endParaRPr lang="en-US" sz="900" b="1"/>
          </a:p>
          <a:p>
            <a:pPr algn="ctr">
              <a:lnSpc>
                <a:spcPts val="800"/>
              </a:lnSpc>
            </a:pPr>
            <a:r>
              <a:rPr lang="ru-RU" sz="900" b="1"/>
              <a:t>облачности</a:t>
            </a:r>
          </a:p>
        </p:txBody>
      </p:sp>
      <p:sp>
        <p:nvSpPr>
          <p:cNvPr id="167954" name="TextBox 39"/>
          <p:cNvSpPr txBox="1">
            <a:spLocks noChangeArrowheads="1"/>
          </p:cNvSpPr>
          <p:nvPr/>
        </p:nvSpPr>
        <p:spPr bwMode="auto">
          <a:xfrm>
            <a:off x="5614988" y="6046788"/>
            <a:ext cx="14652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b="1"/>
              <a:t>Эффективный радиус</a:t>
            </a:r>
            <a:endParaRPr lang="en-US" sz="900" b="1"/>
          </a:p>
          <a:p>
            <a:pPr algn="ctr">
              <a:lnSpc>
                <a:spcPts val="800"/>
              </a:lnSpc>
            </a:pPr>
            <a:r>
              <a:rPr lang="ru-RU" sz="900" b="1"/>
              <a:t>частиц облачности</a:t>
            </a:r>
          </a:p>
        </p:txBody>
      </p:sp>
      <p:sp>
        <p:nvSpPr>
          <p:cNvPr id="167955" name="TextBox 13"/>
          <p:cNvSpPr txBox="1">
            <a:spLocks noChangeArrowheads="1"/>
          </p:cNvSpPr>
          <p:nvPr/>
        </p:nvSpPr>
        <p:spPr bwMode="auto">
          <a:xfrm>
            <a:off x="7843838" y="2570163"/>
            <a:ext cx="13541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i="1"/>
              <a:t> КА </a:t>
            </a:r>
            <a:r>
              <a:rPr lang="en-US" sz="900" i="1"/>
              <a:t>Meteosat-11/Seviri</a:t>
            </a:r>
            <a:endParaRPr lang="ru-RU" sz="900">
              <a:latin typeface="Calibri" pitchFamily="34" charset="0"/>
            </a:endParaRPr>
          </a:p>
        </p:txBody>
      </p:sp>
      <p:sp>
        <p:nvSpPr>
          <p:cNvPr id="167956" name="Прямоугольник 15"/>
          <p:cNvSpPr>
            <a:spLocks noChangeArrowheads="1"/>
          </p:cNvSpPr>
          <p:nvPr/>
        </p:nvSpPr>
        <p:spPr bwMode="auto">
          <a:xfrm>
            <a:off x="8172450" y="2800350"/>
            <a:ext cx="7604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C00000"/>
                </a:solidFill>
              </a:rPr>
              <a:t>05.</a:t>
            </a:r>
            <a:r>
              <a:rPr lang="ru-RU" sz="900" b="1">
                <a:solidFill>
                  <a:srgbClr val="C00000"/>
                </a:solidFill>
              </a:rPr>
              <a:t>0</a:t>
            </a:r>
            <a:r>
              <a:rPr lang="en-US" sz="900" b="1">
                <a:solidFill>
                  <a:srgbClr val="C00000"/>
                </a:solidFill>
              </a:rPr>
              <a:t>7.20</a:t>
            </a:r>
            <a:r>
              <a:rPr lang="ru-RU" sz="900" b="1">
                <a:solidFill>
                  <a:srgbClr val="C00000"/>
                </a:solidFill>
              </a:rPr>
              <a:t>20</a:t>
            </a:r>
            <a:endParaRPr lang="ru-RU" sz="900"/>
          </a:p>
        </p:txBody>
      </p:sp>
      <p:sp>
        <p:nvSpPr>
          <p:cNvPr id="167957" name="TextBox 40"/>
          <p:cNvSpPr txBox="1">
            <a:spLocks noChangeArrowheads="1"/>
          </p:cNvSpPr>
          <p:nvPr/>
        </p:nvSpPr>
        <p:spPr bwMode="auto">
          <a:xfrm>
            <a:off x="2733675" y="6348413"/>
            <a:ext cx="19256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i="1"/>
              <a:t>КА</a:t>
            </a:r>
            <a:r>
              <a:rPr lang="en-US" sz="800" i="1"/>
              <a:t> NOAA-20/VIIRS </a:t>
            </a:r>
            <a:endParaRPr lang="ru-RU" sz="800" i="1"/>
          </a:p>
        </p:txBody>
      </p:sp>
      <p:sp>
        <p:nvSpPr>
          <p:cNvPr id="167958" name="TextBox 11"/>
          <p:cNvSpPr txBox="1">
            <a:spLocks noChangeArrowheads="1"/>
          </p:cNvSpPr>
          <p:nvPr/>
        </p:nvSpPr>
        <p:spPr bwMode="auto">
          <a:xfrm>
            <a:off x="7408863" y="3175000"/>
            <a:ext cx="22733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48 раз в сутки</a:t>
            </a:r>
          </a:p>
        </p:txBody>
      </p:sp>
      <p:sp>
        <p:nvSpPr>
          <p:cNvPr id="167959" name="TextBox 43"/>
          <p:cNvSpPr txBox="1">
            <a:spLocks noChangeArrowheads="1"/>
          </p:cNvSpPr>
          <p:nvPr/>
        </p:nvSpPr>
        <p:spPr bwMode="auto">
          <a:xfrm>
            <a:off x="2687638" y="6478588"/>
            <a:ext cx="2190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2 раза в сутки</a:t>
            </a:r>
          </a:p>
        </p:txBody>
      </p:sp>
      <p:sp>
        <p:nvSpPr>
          <p:cNvPr id="167960" name="Прямоугольник 48"/>
          <p:cNvSpPr>
            <a:spLocks noChangeArrowheads="1"/>
          </p:cNvSpPr>
          <p:nvPr/>
        </p:nvSpPr>
        <p:spPr bwMode="auto">
          <a:xfrm>
            <a:off x="3316288" y="6194425"/>
            <a:ext cx="9271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C00000"/>
                </a:solidFill>
              </a:rPr>
              <a:t>06</a:t>
            </a:r>
            <a:r>
              <a:rPr lang="ru-RU" sz="900" b="1">
                <a:solidFill>
                  <a:srgbClr val="C00000"/>
                </a:solidFill>
              </a:rPr>
              <a:t>-07</a:t>
            </a:r>
            <a:r>
              <a:rPr lang="en-US" sz="900" b="1">
                <a:solidFill>
                  <a:srgbClr val="C00000"/>
                </a:solidFill>
              </a:rPr>
              <a:t>.</a:t>
            </a:r>
            <a:r>
              <a:rPr lang="ru-RU" sz="900" b="1">
                <a:solidFill>
                  <a:srgbClr val="C00000"/>
                </a:solidFill>
              </a:rPr>
              <a:t>0</a:t>
            </a:r>
            <a:r>
              <a:rPr lang="en-US" sz="900" b="1">
                <a:solidFill>
                  <a:srgbClr val="C00000"/>
                </a:solidFill>
              </a:rPr>
              <a:t>7.20</a:t>
            </a:r>
            <a:r>
              <a:rPr lang="ru-RU" sz="900" b="1">
                <a:solidFill>
                  <a:srgbClr val="C00000"/>
                </a:solidFill>
              </a:rPr>
              <a:t>20</a:t>
            </a:r>
            <a:endParaRPr lang="ru-RU" sz="900"/>
          </a:p>
        </p:txBody>
      </p:sp>
      <p:pic>
        <p:nvPicPr>
          <p:cNvPr id="2" name="Picture 2" descr="http://planeta.infospace.ru/planeta_products/archive/products/image/01293423/2007051400_g_4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888" y="604838"/>
            <a:ext cx="2116137" cy="151288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3" name="Picture 4" descr="http://planeta.infospace.ru/planeta_products/archive/products/image/01293464/2007051500_g_4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3950" y="604838"/>
            <a:ext cx="2116138" cy="151288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7942" name="Picture 6" descr="http://planeta.infospace.ru/planeta_products/archive/products/image/01293465/2007051500_g_4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604838"/>
            <a:ext cx="2116138" cy="151288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4" name="Picture 8" descr="http://planeta.infospace.ru/planeta_products/archive/products/image/01293466/2007051500_g_46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6850" y="604838"/>
            <a:ext cx="2117725" cy="151288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5" name="Picture 10" descr="http://planeta.infospace.ru/planeta_products/archive/products/image/01293467/2007051500_g_46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7325" y="2409825"/>
            <a:ext cx="2116138" cy="15113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6" name="Picture 12" descr="http://planeta.infospace.ru/planeta_products/archive/products/image/01293469/2007051500_g_46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" y="2409825"/>
            <a:ext cx="2116138" cy="15113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7" name="Picture 14" descr="http://planeta.infospace.ru/planeta_products/archive/products/image/01293471/2007051500_g_46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5400" y="2409825"/>
            <a:ext cx="2116138" cy="15113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18" name="Picture 2" descr="http://planeta.infospace.ru/planeta_products/archive/products/image/01294879/2007060024_su_519.jpg"/>
          <p:cNvPicPr>
            <a:picLocks noChangeAspect="1" noChangeArrowheads="1"/>
          </p:cNvPicPr>
          <p:nvPr/>
        </p:nvPicPr>
        <p:blipFill rotWithShape="1">
          <a:blip r:embed="rId10"/>
          <a:srcRect l="10997" r="9901"/>
          <a:stretch/>
        </p:blipFill>
        <p:spPr bwMode="auto">
          <a:xfrm>
            <a:off x="254000" y="4487863"/>
            <a:ext cx="1692275" cy="15113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0" name="Picture 4" descr="http://planeta.infospace.ru/planeta_products/archive/products/image/01294880/2007060024_su_520.jpg"/>
          <p:cNvPicPr>
            <a:picLocks noChangeAspect="1" noChangeArrowheads="1"/>
          </p:cNvPicPr>
          <p:nvPr/>
        </p:nvPicPr>
        <p:blipFill rotWithShape="1">
          <a:blip r:embed="rId11"/>
          <a:srcRect l="12104" r="12157"/>
          <a:stretch/>
        </p:blipFill>
        <p:spPr bwMode="auto">
          <a:xfrm>
            <a:off x="2055813" y="4487863"/>
            <a:ext cx="1620837" cy="15113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30" name="Picture 14" descr="http://planeta.infospace.ru/planeta_products/archive/products/qlook/01294878/2007060024_su_521_s.jpg"/>
          <p:cNvPicPr>
            <a:picLocks noChangeAspect="1" noChangeArrowheads="1"/>
          </p:cNvPicPr>
          <p:nvPr/>
        </p:nvPicPr>
        <p:blipFill rotWithShape="1">
          <a:blip r:embed="rId12"/>
          <a:srcRect l="11460" r="9511"/>
          <a:stretch/>
        </p:blipFill>
        <p:spPr bwMode="auto">
          <a:xfrm>
            <a:off x="3786188" y="4487863"/>
            <a:ext cx="1692275" cy="15113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4866" name="Picture 2" descr="http://planeta.infospace.ru/planeta_products/archive/products/qlook/01295620/2007070006_su_522_s.jpg"/>
          <p:cNvPicPr>
            <a:picLocks noChangeAspect="1" noChangeArrowheads="1"/>
          </p:cNvPicPr>
          <p:nvPr/>
        </p:nvPicPr>
        <p:blipFill rotWithShape="1">
          <a:blip r:embed="rId13"/>
          <a:srcRect l="11836" r="9133"/>
          <a:stretch/>
        </p:blipFill>
        <p:spPr bwMode="auto">
          <a:xfrm>
            <a:off x="5588000" y="4487863"/>
            <a:ext cx="1692275" cy="15113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84138" y="2970213"/>
            <a:ext cx="9720262" cy="3752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998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1C9C66-70A7-40DC-BC4A-DD3D4A444988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69987" name="TextBox 22"/>
          <p:cNvSpPr txBox="1">
            <a:spLocks noChangeArrowheads="1"/>
          </p:cNvSpPr>
          <p:nvPr/>
        </p:nvSpPr>
        <p:spPr bwMode="auto">
          <a:xfrm>
            <a:off x="30163" y="2674938"/>
            <a:ext cx="9875837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000" b="1"/>
              <a:t>Мониторинг параметров облачности: </a:t>
            </a:r>
            <a:r>
              <a:rPr lang="ru-RU" sz="2400" b="1"/>
              <a:t>Дальневосточный регион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88225" y="4849813"/>
            <a:ext cx="2309813" cy="1073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algn="just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(Ситуационный центр, Камчатское 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др.).</a:t>
            </a:r>
          </a:p>
        </p:txBody>
      </p:sp>
      <p:sp>
        <p:nvSpPr>
          <p:cNvPr id="169989" name="TextBox 24"/>
          <p:cNvSpPr txBox="1">
            <a:spLocks noChangeArrowheads="1"/>
          </p:cNvSpPr>
          <p:nvPr/>
        </p:nvSpPr>
        <p:spPr bwMode="auto">
          <a:xfrm>
            <a:off x="7569200" y="5888038"/>
            <a:ext cx="19891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 за неделю: </a:t>
            </a:r>
            <a:r>
              <a:rPr lang="ru-RU" sz="1600" b="1">
                <a:solidFill>
                  <a:srgbClr val="007400"/>
                </a:solidFill>
              </a:rPr>
              <a:t>98</a:t>
            </a:r>
            <a:r>
              <a:rPr lang="ru-RU" sz="1400"/>
              <a:t> </a:t>
            </a:r>
            <a:r>
              <a:rPr lang="ru-RU" sz="1100"/>
              <a:t>карт</a:t>
            </a:r>
          </a:p>
        </p:txBody>
      </p:sp>
      <p:sp>
        <p:nvSpPr>
          <p:cNvPr id="169990" name="TextBox 25"/>
          <p:cNvSpPr txBox="1">
            <a:spLocks noChangeArrowheads="1"/>
          </p:cNvSpPr>
          <p:nvPr/>
        </p:nvSpPr>
        <p:spPr bwMode="auto">
          <a:xfrm>
            <a:off x="3132138" y="4545013"/>
            <a:ext cx="11969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Температура ВГО</a:t>
            </a:r>
          </a:p>
        </p:txBody>
      </p:sp>
      <p:sp>
        <p:nvSpPr>
          <p:cNvPr id="169991" name="TextBox 26"/>
          <p:cNvSpPr txBox="1">
            <a:spLocks noChangeArrowheads="1"/>
          </p:cNvSpPr>
          <p:nvPr/>
        </p:nvSpPr>
        <p:spPr bwMode="auto">
          <a:xfrm>
            <a:off x="787400" y="4545013"/>
            <a:ext cx="8921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Высота ВГО</a:t>
            </a:r>
          </a:p>
        </p:txBody>
      </p:sp>
      <p:sp>
        <p:nvSpPr>
          <p:cNvPr id="169992" name="TextBox 30"/>
          <p:cNvSpPr txBox="1">
            <a:spLocks noChangeArrowheads="1"/>
          </p:cNvSpPr>
          <p:nvPr/>
        </p:nvSpPr>
        <p:spPr bwMode="auto">
          <a:xfrm>
            <a:off x="5600700" y="4545013"/>
            <a:ext cx="11779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Давление на ВГО</a:t>
            </a:r>
          </a:p>
        </p:txBody>
      </p:sp>
      <p:sp>
        <p:nvSpPr>
          <p:cNvPr id="169993" name="TextBox 31"/>
          <p:cNvSpPr txBox="1">
            <a:spLocks noChangeArrowheads="1"/>
          </p:cNvSpPr>
          <p:nvPr/>
        </p:nvSpPr>
        <p:spPr bwMode="auto">
          <a:xfrm>
            <a:off x="5138738" y="6305550"/>
            <a:ext cx="20970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Оптическая толщина облачности</a:t>
            </a:r>
          </a:p>
        </p:txBody>
      </p:sp>
      <p:sp>
        <p:nvSpPr>
          <p:cNvPr id="169994" name="TextBox 27"/>
          <p:cNvSpPr txBox="1">
            <a:spLocks noChangeArrowheads="1"/>
          </p:cNvSpPr>
          <p:nvPr/>
        </p:nvSpPr>
        <p:spPr bwMode="auto">
          <a:xfrm>
            <a:off x="2439988" y="6310313"/>
            <a:ext cx="25971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Эффективный радиус частиц облачности</a:t>
            </a:r>
          </a:p>
        </p:txBody>
      </p:sp>
      <p:sp>
        <p:nvSpPr>
          <p:cNvPr id="169995" name="TextBox 28"/>
          <p:cNvSpPr txBox="1">
            <a:spLocks noChangeArrowheads="1"/>
          </p:cNvSpPr>
          <p:nvPr/>
        </p:nvSpPr>
        <p:spPr bwMode="auto">
          <a:xfrm>
            <a:off x="558800" y="6284913"/>
            <a:ext cx="15097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Водозапас облачности</a:t>
            </a:r>
          </a:p>
        </p:txBody>
      </p:sp>
      <p:sp>
        <p:nvSpPr>
          <p:cNvPr id="169996" name="TextBox 29"/>
          <p:cNvSpPr txBox="1">
            <a:spLocks noChangeArrowheads="1"/>
          </p:cNvSpPr>
          <p:nvPr/>
        </p:nvSpPr>
        <p:spPr bwMode="auto">
          <a:xfrm>
            <a:off x="7567613" y="4545013"/>
            <a:ext cx="2016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Фазовое состояние облачности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4138" y="533400"/>
            <a:ext cx="9707562" cy="2009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9998" name="TextBox 20"/>
          <p:cNvSpPr txBox="1">
            <a:spLocks noChangeArrowheads="1"/>
          </p:cNvSpPr>
          <p:nvPr/>
        </p:nvSpPr>
        <p:spPr bwMode="auto">
          <a:xfrm>
            <a:off x="76200" y="182563"/>
            <a:ext cx="9539288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000" b="1"/>
              <a:t>Мониторинг параметров облачности: </a:t>
            </a:r>
            <a:r>
              <a:rPr lang="ru-RU" sz="2400" b="1"/>
              <a:t>Сибирский регион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39025" y="614363"/>
            <a:ext cx="2220913" cy="1239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algn="just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(Ситуационный центр, Западно-Сибирское 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 </a:t>
            </a:r>
          </a:p>
        </p:txBody>
      </p:sp>
      <p:sp>
        <p:nvSpPr>
          <p:cNvPr id="170000" name="TextBox 32"/>
          <p:cNvSpPr txBox="1">
            <a:spLocks noChangeArrowheads="1"/>
          </p:cNvSpPr>
          <p:nvPr/>
        </p:nvSpPr>
        <p:spPr bwMode="auto">
          <a:xfrm>
            <a:off x="7626350" y="1801813"/>
            <a:ext cx="187483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100"/>
              <a:t>Подготовлено за неделю:</a:t>
            </a:r>
          </a:p>
          <a:p>
            <a:pPr algn="ctr"/>
            <a:r>
              <a:rPr lang="ru-RU" sz="1400" b="1">
                <a:solidFill>
                  <a:srgbClr val="007400"/>
                </a:solidFill>
              </a:rPr>
              <a:t>42</a:t>
            </a:r>
            <a:r>
              <a:rPr lang="ru-RU" sz="1200"/>
              <a:t> </a:t>
            </a:r>
            <a:r>
              <a:rPr lang="ru-RU" sz="1100"/>
              <a:t>карты</a:t>
            </a:r>
          </a:p>
        </p:txBody>
      </p:sp>
      <p:sp>
        <p:nvSpPr>
          <p:cNvPr id="170001" name="TextBox 33"/>
          <p:cNvSpPr txBox="1">
            <a:spLocks noChangeArrowheads="1"/>
          </p:cNvSpPr>
          <p:nvPr/>
        </p:nvSpPr>
        <p:spPr bwMode="auto">
          <a:xfrm>
            <a:off x="5600700" y="2141538"/>
            <a:ext cx="12017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Типы облачности</a:t>
            </a:r>
          </a:p>
        </p:txBody>
      </p:sp>
      <p:sp>
        <p:nvSpPr>
          <p:cNvPr id="170002" name="TextBox 34"/>
          <p:cNvSpPr txBox="1">
            <a:spLocks noChangeArrowheads="1"/>
          </p:cNvSpPr>
          <p:nvPr/>
        </p:nvSpPr>
        <p:spPr bwMode="auto">
          <a:xfrm>
            <a:off x="3140075" y="2135188"/>
            <a:ext cx="11985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Температура ВГО</a:t>
            </a:r>
          </a:p>
        </p:txBody>
      </p:sp>
      <p:sp>
        <p:nvSpPr>
          <p:cNvPr id="170003" name="TextBox 35"/>
          <p:cNvSpPr txBox="1">
            <a:spLocks noChangeArrowheads="1"/>
          </p:cNvSpPr>
          <p:nvPr/>
        </p:nvSpPr>
        <p:spPr bwMode="auto">
          <a:xfrm>
            <a:off x="828675" y="2154238"/>
            <a:ext cx="8921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/>
              <a:t>Высота ВГО</a:t>
            </a:r>
          </a:p>
        </p:txBody>
      </p:sp>
      <p:sp>
        <p:nvSpPr>
          <p:cNvPr id="170004" name="Прямоугольник 4"/>
          <p:cNvSpPr>
            <a:spLocks noChangeArrowheads="1"/>
          </p:cNvSpPr>
          <p:nvPr/>
        </p:nvSpPr>
        <p:spPr bwMode="auto">
          <a:xfrm>
            <a:off x="90488" y="2260600"/>
            <a:ext cx="14414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900" i="1"/>
              <a:t>КА</a:t>
            </a:r>
            <a:r>
              <a:rPr lang="en-US" sz="900" i="1"/>
              <a:t> MetOp-B/AVHRR</a:t>
            </a:r>
            <a:endParaRPr lang="ru-RU" sz="900" b="1"/>
          </a:p>
        </p:txBody>
      </p:sp>
      <p:sp>
        <p:nvSpPr>
          <p:cNvPr id="170005" name="Прямоугольник 10"/>
          <p:cNvSpPr>
            <a:spLocks noChangeArrowheads="1"/>
          </p:cNvSpPr>
          <p:nvPr/>
        </p:nvSpPr>
        <p:spPr bwMode="auto">
          <a:xfrm>
            <a:off x="-87313" y="6438900"/>
            <a:ext cx="2009776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900" i="1"/>
              <a:t>КА Метеор-М №2/МСУ-МР </a:t>
            </a:r>
            <a:endParaRPr lang="ru-RU" sz="900"/>
          </a:p>
        </p:txBody>
      </p:sp>
      <p:sp>
        <p:nvSpPr>
          <p:cNvPr id="170006" name="TextBox 36"/>
          <p:cNvSpPr txBox="1">
            <a:spLocks noChangeArrowheads="1"/>
          </p:cNvSpPr>
          <p:nvPr/>
        </p:nvSpPr>
        <p:spPr bwMode="auto">
          <a:xfrm>
            <a:off x="7485063" y="2201863"/>
            <a:ext cx="22304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2 раза в сутки </a:t>
            </a:r>
          </a:p>
        </p:txBody>
      </p:sp>
      <p:sp>
        <p:nvSpPr>
          <p:cNvPr id="170007" name="TextBox 37"/>
          <p:cNvSpPr txBox="1">
            <a:spLocks noChangeArrowheads="1"/>
          </p:cNvSpPr>
          <p:nvPr/>
        </p:nvSpPr>
        <p:spPr bwMode="auto">
          <a:xfrm>
            <a:off x="7446963" y="6324600"/>
            <a:ext cx="21923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2 раза в сутки</a:t>
            </a:r>
          </a:p>
        </p:txBody>
      </p:sp>
      <p:sp>
        <p:nvSpPr>
          <p:cNvPr id="170008" name="AutoShape 2" descr="https://rcpod.ru/Prod/Meteo/Heigacha/20200324_0249M_0428M_0608M_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09" name="AutoShape 4" descr="https://rcpod.ru/Prod/Meteo/Heigacha/20200324_0249M_0428M_0608M_H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0" name="AutoShape 6" descr="https://rcpod.ru/Prod/Meteo/Heigacha/20200324_0249M_0428M_0608M_H.pn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1" name="AutoShape 8" descr="https://rcpod.ru/Prod/Meteo/Heigacha/20200324_0249M_0428M_0608M_H.pn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2" name="AutoShape 2" descr="https://rcpod.ru/Prod/Meteo/Heigacha/20200324_0249M_0428M_0608M_H.pn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3" name="AutoShape 4" descr="https://rcpod.ru/Prod/Meteo/Heigacha/20200323_1300M_1438M_1619M_H.png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4" name="AutoShape 6" descr="https://rcpod.ru/Prod/Meteo/Tempacha/20200324_0249M_0428M_0608M_T.png"/>
          <p:cNvSpPr>
            <a:spLocks noChangeAspect="1" noChangeArrowheads="1"/>
          </p:cNvSpPr>
          <p:nvPr/>
        </p:nvSpPr>
        <p:spPr bwMode="auto">
          <a:xfrm>
            <a:off x="1069975" y="769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5" name="AutoShape 10" descr="https://rcpod.ru/Prod/Meteo/Tempacha/20200324_0249M_0428M_0608M_T.png"/>
          <p:cNvSpPr>
            <a:spLocks noChangeAspect="1" noChangeArrowheads="1"/>
          </p:cNvSpPr>
          <p:nvPr/>
        </p:nvSpPr>
        <p:spPr bwMode="auto">
          <a:xfrm>
            <a:off x="1222375" y="92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6" name="AutoShape 2" descr="https://rcpod.ru/Prod/Meteo/Heigacha/20200330_0404M_0544M_0725M_H.png"/>
          <p:cNvSpPr>
            <a:spLocks noChangeAspect="1" noChangeArrowheads="1"/>
          </p:cNvSpPr>
          <p:nvPr/>
        </p:nvSpPr>
        <p:spPr bwMode="auto">
          <a:xfrm>
            <a:off x="1374775" y="1074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7" name="AutoShape 4" descr="https://rcpod.ru/Prod/Meteo/Heigacha/20200330_0404M_0544M_0725M_H.png"/>
          <p:cNvSpPr>
            <a:spLocks noChangeAspect="1" noChangeArrowheads="1"/>
          </p:cNvSpPr>
          <p:nvPr/>
        </p:nvSpPr>
        <p:spPr bwMode="auto">
          <a:xfrm>
            <a:off x="1527175" y="122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8" name="AutoShape 2" descr="https://rcpod.ru/Prod/Meteo/Heigacha/li_20200406_1311M_1448M_1630M_H.png"/>
          <p:cNvSpPr>
            <a:spLocks noChangeAspect="1" noChangeArrowheads="1"/>
          </p:cNvSpPr>
          <p:nvPr/>
        </p:nvSpPr>
        <p:spPr bwMode="auto">
          <a:xfrm>
            <a:off x="1831975" y="153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19" name="AutoShape 4" descr="https://rcpod.ru/Prod/Meteo/Tempacha/li_20200413_1227M_1404M_1543M_T.png"/>
          <p:cNvSpPr>
            <a:spLocks noChangeAspect="1" noChangeArrowheads="1"/>
          </p:cNvSpPr>
          <p:nvPr/>
        </p:nvSpPr>
        <p:spPr bwMode="auto">
          <a:xfrm>
            <a:off x="1679575" y="1379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20" name="AutoShape 2" descr="https://rcpod.ru/Prod/Meteo/Heigacha/20200427_0245M_0424M_0605M_H.png"/>
          <p:cNvSpPr>
            <a:spLocks noChangeAspect="1" noChangeArrowheads="1"/>
          </p:cNvSpPr>
          <p:nvPr/>
        </p:nvSpPr>
        <p:spPr bwMode="auto">
          <a:xfrm>
            <a:off x="1831975" y="1531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21" name="Прямоугольник 55"/>
          <p:cNvSpPr>
            <a:spLocks noChangeArrowheads="1"/>
          </p:cNvSpPr>
          <p:nvPr/>
        </p:nvSpPr>
        <p:spPr bwMode="auto">
          <a:xfrm>
            <a:off x="6657975" y="6462713"/>
            <a:ext cx="762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C00000"/>
                </a:solidFill>
              </a:rPr>
              <a:t>06.</a:t>
            </a:r>
            <a:r>
              <a:rPr lang="ru-RU" sz="900" b="1">
                <a:solidFill>
                  <a:srgbClr val="C00000"/>
                </a:solidFill>
              </a:rPr>
              <a:t>0</a:t>
            </a:r>
            <a:r>
              <a:rPr lang="en-US" sz="900" b="1">
                <a:solidFill>
                  <a:srgbClr val="C00000"/>
                </a:solidFill>
              </a:rPr>
              <a:t>7.20</a:t>
            </a:r>
            <a:r>
              <a:rPr lang="ru-RU" sz="900" b="1">
                <a:solidFill>
                  <a:srgbClr val="C00000"/>
                </a:solidFill>
              </a:rPr>
              <a:t>20</a:t>
            </a:r>
            <a:endParaRPr lang="ru-RU" sz="900"/>
          </a:p>
        </p:txBody>
      </p:sp>
      <p:sp>
        <p:nvSpPr>
          <p:cNvPr id="170022" name="Прямоугольник 56"/>
          <p:cNvSpPr>
            <a:spLocks noChangeArrowheads="1"/>
          </p:cNvSpPr>
          <p:nvPr/>
        </p:nvSpPr>
        <p:spPr bwMode="auto">
          <a:xfrm>
            <a:off x="6510338" y="2300288"/>
            <a:ext cx="762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C00000"/>
                </a:solidFill>
              </a:rPr>
              <a:t>06.</a:t>
            </a:r>
            <a:r>
              <a:rPr lang="ru-RU" sz="900" b="1">
                <a:solidFill>
                  <a:srgbClr val="C00000"/>
                </a:solidFill>
              </a:rPr>
              <a:t>0</a:t>
            </a:r>
            <a:r>
              <a:rPr lang="en-US" sz="900" b="1">
                <a:solidFill>
                  <a:srgbClr val="C00000"/>
                </a:solidFill>
              </a:rPr>
              <a:t>7.20</a:t>
            </a:r>
            <a:r>
              <a:rPr lang="ru-RU" sz="900" b="1">
                <a:solidFill>
                  <a:srgbClr val="C00000"/>
                </a:solidFill>
              </a:rPr>
              <a:t>20</a:t>
            </a:r>
            <a:endParaRPr lang="ru-RU" sz="900"/>
          </a:p>
        </p:txBody>
      </p:sp>
      <p:sp>
        <p:nvSpPr>
          <p:cNvPr id="170023" name="AutoShape 2" descr="https://rcpod.ru/Prod/Meteo/Heigacha/20200511_0255M_0435M_0615M_H.png"/>
          <p:cNvSpPr>
            <a:spLocks noChangeAspect="1" noChangeArrowheads="1"/>
          </p:cNvSpPr>
          <p:nvPr/>
        </p:nvSpPr>
        <p:spPr bwMode="auto">
          <a:xfrm>
            <a:off x="1984375" y="1684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24" name="AutoShape 16" descr="https://rcpod.ru/Prod/Meteo/Heigacha/20200518_1519M_1702M_H.png"/>
          <p:cNvSpPr>
            <a:spLocks noChangeAspect="1" noChangeArrowheads="1"/>
          </p:cNvSpPr>
          <p:nvPr/>
        </p:nvSpPr>
        <p:spPr bwMode="auto">
          <a:xfrm>
            <a:off x="2136775" y="1836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25" name="AutoShape 2" descr="https://rcpod.ru/Prod/Meteo/Heigacha/li_20200518_1519M_1702M_H.png"/>
          <p:cNvSpPr>
            <a:spLocks noChangeAspect="1" noChangeArrowheads="1"/>
          </p:cNvSpPr>
          <p:nvPr/>
        </p:nvSpPr>
        <p:spPr bwMode="auto">
          <a:xfrm>
            <a:off x="2289175" y="1989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26" name="AutoShape 2" descr="https://rcpod.ru/Prod/Meteo/Heigacha/20200601_1350M_1529M_1713M_H.png"/>
          <p:cNvSpPr>
            <a:spLocks noChangeAspect="1" noChangeArrowheads="1"/>
          </p:cNvSpPr>
          <p:nvPr/>
        </p:nvSpPr>
        <p:spPr bwMode="auto">
          <a:xfrm>
            <a:off x="2441575" y="2141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27" name="AutoShape 16" descr="https://rcpod.ru/Prod/Meteo/Heigacha/li_20200609_0255M_0435M_0615M_H.png"/>
          <p:cNvSpPr>
            <a:spLocks noChangeAspect="1" noChangeArrowheads="1"/>
          </p:cNvSpPr>
          <p:nvPr/>
        </p:nvSpPr>
        <p:spPr bwMode="auto">
          <a:xfrm>
            <a:off x="2593975" y="2293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0028" name="AutoShape 2" descr="https://rcpod.ru/Prod/Meteo/Heigacha/li_20200614_1244M_1421M_1601M_H.png"/>
          <p:cNvSpPr>
            <a:spLocks noChangeAspect="1" noChangeArrowheads="1"/>
          </p:cNvSpPr>
          <p:nvPr/>
        </p:nvSpPr>
        <p:spPr bwMode="auto">
          <a:xfrm>
            <a:off x="2746375" y="2446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62818" name="Picture 2" descr="https://www.dvrcpod.ru/Products/MSU_CLOUD/CLDH/202007060458.jpg"/>
          <p:cNvPicPr>
            <a:picLocks noChangeAspect="1" noChangeArrowheads="1"/>
          </p:cNvPicPr>
          <p:nvPr/>
        </p:nvPicPr>
        <p:blipFill rotWithShape="1">
          <a:blip r:embed="rId3"/>
          <a:srcRect r="7691"/>
          <a:stretch/>
        </p:blipFill>
        <p:spPr bwMode="auto">
          <a:xfrm>
            <a:off x="252413" y="3105150"/>
            <a:ext cx="2159000" cy="1439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0" name="Picture 4" descr="https://www.dvrcpod.ru/Products/MSU_CLOUD/CLDT/202007060458.jpg"/>
          <p:cNvPicPr>
            <a:picLocks noChangeAspect="1" noChangeArrowheads="1"/>
          </p:cNvPicPr>
          <p:nvPr/>
        </p:nvPicPr>
        <p:blipFill rotWithShape="1">
          <a:blip r:embed="rId4"/>
          <a:srcRect r="7691"/>
          <a:stretch/>
        </p:blipFill>
        <p:spPr bwMode="auto">
          <a:xfrm>
            <a:off x="2667000" y="3105150"/>
            <a:ext cx="2159000" cy="1439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2" name="Picture 6" descr="https://www.dvrcpod.ru/Products/MSU_CLOUD/CLDP/202007060458.jpg"/>
          <p:cNvPicPr>
            <a:picLocks noChangeAspect="1" noChangeArrowheads="1"/>
          </p:cNvPicPr>
          <p:nvPr/>
        </p:nvPicPr>
        <p:blipFill rotWithShape="1">
          <a:blip r:embed="rId5"/>
          <a:srcRect r="7691"/>
          <a:stretch/>
        </p:blipFill>
        <p:spPr bwMode="auto">
          <a:xfrm>
            <a:off x="5081588" y="3105150"/>
            <a:ext cx="2159000" cy="1439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4" name="Picture 8" descr="https://www.dvrcpod.ru/Products/MSU_CLOUD/PHASE/202007060458.jpg"/>
          <p:cNvPicPr>
            <a:picLocks noChangeAspect="1" noChangeArrowheads="1"/>
          </p:cNvPicPr>
          <p:nvPr/>
        </p:nvPicPr>
        <p:blipFill rotWithShape="1">
          <a:blip r:embed="rId6"/>
          <a:srcRect r="7691"/>
          <a:stretch/>
        </p:blipFill>
        <p:spPr bwMode="auto">
          <a:xfrm>
            <a:off x="7496175" y="3105150"/>
            <a:ext cx="2160588" cy="1439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6" name="Picture 10" descr="https://www.dvrcpod.ru/Products/MSU_CLOUD/COD/202007060458.jpg"/>
          <p:cNvPicPr>
            <a:picLocks noChangeAspect="1" noChangeArrowheads="1"/>
          </p:cNvPicPr>
          <p:nvPr/>
        </p:nvPicPr>
        <p:blipFill rotWithShape="1">
          <a:blip r:embed="rId7"/>
          <a:srcRect r="7691"/>
          <a:stretch/>
        </p:blipFill>
        <p:spPr bwMode="auto">
          <a:xfrm>
            <a:off x="5081588" y="4851400"/>
            <a:ext cx="2159000" cy="1439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8" name="Picture 12" descr="https://www.dvrcpod.ru/Products/MSU_CLOUD/RE/202007060458.jpg"/>
          <p:cNvPicPr>
            <a:picLocks noChangeAspect="1" noChangeArrowheads="1"/>
          </p:cNvPicPr>
          <p:nvPr/>
        </p:nvPicPr>
        <p:blipFill rotWithShape="1">
          <a:blip r:embed="rId8"/>
          <a:srcRect r="7691"/>
          <a:stretch/>
        </p:blipFill>
        <p:spPr bwMode="auto">
          <a:xfrm>
            <a:off x="2667000" y="4851400"/>
            <a:ext cx="2159000" cy="1439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30" name="Picture 14" descr="https://www.dvrcpod.ru/Products/MSU_CLOUD/LWP/202007060458.jpg"/>
          <p:cNvPicPr>
            <a:picLocks noChangeAspect="1" noChangeArrowheads="1"/>
          </p:cNvPicPr>
          <p:nvPr/>
        </p:nvPicPr>
        <p:blipFill rotWithShape="1">
          <a:blip r:embed="rId9"/>
          <a:srcRect r="7691"/>
          <a:stretch/>
        </p:blipFill>
        <p:spPr bwMode="auto">
          <a:xfrm>
            <a:off x="252413" y="4851400"/>
            <a:ext cx="2159000" cy="1439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70036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3525" y="636588"/>
            <a:ext cx="2136775" cy="15113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0037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92400" y="636588"/>
            <a:ext cx="2139950" cy="15128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0038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24450" y="636588"/>
            <a:ext cx="2139950" cy="15128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B11F3C-4FC0-4C12-BE90-5499424E568A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2034" name="TextBox 17"/>
          <p:cNvSpPr txBox="1">
            <a:spLocks noChangeArrowheads="1"/>
          </p:cNvSpPr>
          <p:nvPr/>
        </p:nvSpPr>
        <p:spPr bwMode="auto">
          <a:xfrm>
            <a:off x="0" y="98425"/>
            <a:ext cx="9906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/>
              <a:t>Содержание диоксида азота в тропосфере:</a:t>
            </a:r>
          </a:p>
          <a:p>
            <a:pPr algn="ctr">
              <a:lnSpc>
                <a:spcPts val="2400"/>
              </a:lnSpc>
            </a:pPr>
            <a:r>
              <a:rPr lang="ru-RU" sz="2400" b="1"/>
              <a:t>Европейский регион</a:t>
            </a:r>
            <a:endParaRPr lang="ru-RU" sz="1600"/>
          </a:p>
        </p:txBody>
      </p:sp>
      <p:sp>
        <p:nvSpPr>
          <p:cNvPr id="19" name="TextBox 18"/>
          <p:cNvSpPr txBox="1"/>
          <p:nvPr/>
        </p:nvSpPr>
        <p:spPr>
          <a:xfrm>
            <a:off x="1854200" y="5257800"/>
            <a:ext cx="6473825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(Ситуационный центр,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Центральное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</a:p>
        </p:txBody>
      </p:sp>
      <p:sp>
        <p:nvSpPr>
          <p:cNvPr id="172036" name="TextBox 34"/>
          <p:cNvSpPr txBox="1">
            <a:spLocks noChangeArrowheads="1"/>
          </p:cNvSpPr>
          <p:nvPr/>
        </p:nvSpPr>
        <p:spPr bwMode="auto">
          <a:xfrm>
            <a:off x="3376613" y="59436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 за неделю: </a:t>
            </a:r>
            <a:r>
              <a:rPr lang="ru-RU" sz="1600" b="1">
                <a:solidFill>
                  <a:srgbClr val="007400"/>
                </a:solidFill>
              </a:rPr>
              <a:t>7</a:t>
            </a:r>
            <a:r>
              <a:rPr lang="ru-RU" sz="1200"/>
              <a:t> </a:t>
            </a:r>
            <a:r>
              <a:rPr lang="ru-RU" sz="1100"/>
              <a:t>карт</a:t>
            </a:r>
          </a:p>
        </p:txBody>
      </p:sp>
      <p:sp>
        <p:nvSpPr>
          <p:cNvPr id="172037" name="Прямоугольник 2"/>
          <p:cNvSpPr>
            <a:spLocks noChangeArrowheads="1"/>
          </p:cNvSpPr>
          <p:nvPr/>
        </p:nvSpPr>
        <p:spPr bwMode="auto">
          <a:xfrm>
            <a:off x="4083050" y="4232275"/>
            <a:ext cx="9048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900" b="1">
                <a:solidFill>
                  <a:srgbClr val="C00000"/>
                </a:solidFill>
              </a:rPr>
              <a:t>0</a:t>
            </a:r>
            <a:r>
              <a:rPr lang="ru-RU" sz="900" b="1">
                <a:solidFill>
                  <a:srgbClr val="C00000"/>
                </a:solidFill>
              </a:rPr>
              <a:t>3</a:t>
            </a:r>
            <a:r>
              <a:rPr lang="en-US" sz="900" b="1">
                <a:solidFill>
                  <a:srgbClr val="C00000"/>
                </a:solidFill>
              </a:rPr>
              <a:t>.</a:t>
            </a:r>
            <a:r>
              <a:rPr lang="ru-RU" sz="900" b="1">
                <a:solidFill>
                  <a:srgbClr val="C00000"/>
                </a:solidFill>
              </a:rPr>
              <a:t>0</a:t>
            </a:r>
            <a:r>
              <a:rPr lang="en-US" sz="900" b="1">
                <a:solidFill>
                  <a:srgbClr val="C00000"/>
                </a:solidFill>
              </a:rPr>
              <a:t>7.20</a:t>
            </a:r>
            <a:r>
              <a:rPr lang="ru-RU" sz="900" b="1">
                <a:solidFill>
                  <a:srgbClr val="C00000"/>
                </a:solidFill>
              </a:rPr>
              <a:t>20</a:t>
            </a:r>
            <a:endParaRPr lang="ru-RU" sz="900"/>
          </a:p>
        </p:txBody>
      </p:sp>
      <p:sp>
        <p:nvSpPr>
          <p:cNvPr id="172038" name="TextBox 15"/>
          <p:cNvSpPr txBox="1">
            <a:spLocks noChangeArrowheads="1"/>
          </p:cNvSpPr>
          <p:nvPr/>
        </p:nvSpPr>
        <p:spPr bwMode="auto">
          <a:xfrm>
            <a:off x="3995738" y="4846638"/>
            <a:ext cx="2190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1 раз в сутки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13" y="1025525"/>
            <a:ext cx="4629150" cy="324008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" y="1025525"/>
            <a:ext cx="4629150" cy="324008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72041" name="Прямоугольник 25"/>
          <p:cNvSpPr>
            <a:spLocks noChangeArrowheads="1"/>
          </p:cNvSpPr>
          <p:nvPr/>
        </p:nvSpPr>
        <p:spPr bwMode="auto">
          <a:xfrm>
            <a:off x="9001125" y="4197350"/>
            <a:ext cx="90487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900" b="1">
                <a:solidFill>
                  <a:srgbClr val="C00000"/>
                </a:solidFill>
              </a:rPr>
              <a:t>0</a:t>
            </a:r>
            <a:r>
              <a:rPr lang="ru-RU" sz="900" b="1">
                <a:solidFill>
                  <a:srgbClr val="C00000"/>
                </a:solidFill>
              </a:rPr>
              <a:t>6</a:t>
            </a:r>
            <a:r>
              <a:rPr lang="en-US" sz="900" b="1">
                <a:solidFill>
                  <a:srgbClr val="C00000"/>
                </a:solidFill>
              </a:rPr>
              <a:t>.</a:t>
            </a:r>
            <a:r>
              <a:rPr lang="ru-RU" sz="900" b="1">
                <a:solidFill>
                  <a:srgbClr val="C00000"/>
                </a:solidFill>
              </a:rPr>
              <a:t>0</a:t>
            </a:r>
            <a:r>
              <a:rPr lang="en-US" sz="900" b="1">
                <a:solidFill>
                  <a:srgbClr val="C00000"/>
                </a:solidFill>
              </a:rPr>
              <a:t>7.20</a:t>
            </a:r>
            <a:r>
              <a:rPr lang="ru-RU" sz="900" b="1">
                <a:solidFill>
                  <a:srgbClr val="C00000"/>
                </a:solidFill>
              </a:rPr>
              <a:t>20</a:t>
            </a:r>
            <a:endParaRPr lang="ru-RU" sz="900"/>
          </a:p>
        </p:txBody>
      </p:sp>
      <p:sp>
        <p:nvSpPr>
          <p:cNvPr id="172042" name="TextBox 26"/>
          <p:cNvSpPr txBox="1">
            <a:spLocks noChangeArrowheads="1"/>
          </p:cNvSpPr>
          <p:nvPr/>
        </p:nvSpPr>
        <p:spPr bwMode="auto">
          <a:xfrm>
            <a:off x="4973638" y="4279900"/>
            <a:ext cx="1385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5</a:t>
            </a:r>
            <a:r>
              <a:rPr lang="en-US" sz="800" i="1"/>
              <a:t>P/TROPOMI</a:t>
            </a:r>
            <a:endParaRPr lang="ru-RU" sz="800" i="1"/>
          </a:p>
        </p:txBody>
      </p:sp>
      <p:sp>
        <p:nvSpPr>
          <p:cNvPr id="172043" name="TextBox 27"/>
          <p:cNvSpPr txBox="1">
            <a:spLocks noChangeArrowheads="1"/>
          </p:cNvSpPr>
          <p:nvPr/>
        </p:nvSpPr>
        <p:spPr bwMode="auto">
          <a:xfrm>
            <a:off x="69850" y="4265613"/>
            <a:ext cx="13843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5</a:t>
            </a:r>
            <a:r>
              <a:rPr lang="en-US" sz="800" i="1"/>
              <a:t>P/TROPOMI</a:t>
            </a:r>
            <a:endParaRPr lang="ru-RU" sz="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304800" y="833438"/>
            <a:ext cx="9323388" cy="58007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408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D7A388-3A8E-47B5-9801-F731F9E6AC73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4083" name="TextBox 17"/>
          <p:cNvSpPr txBox="1">
            <a:spLocks noChangeArrowheads="1"/>
          </p:cNvSpPr>
          <p:nvPr/>
        </p:nvSpPr>
        <p:spPr bwMode="auto">
          <a:xfrm>
            <a:off x="0" y="20638"/>
            <a:ext cx="9906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/>
              <a:t>Картирование полей малых газовых составляющих атмосферы: Дальневосточный регион</a:t>
            </a:r>
            <a:endParaRPr lang="ru-RU" sz="1600" i="1"/>
          </a:p>
        </p:txBody>
      </p:sp>
      <p:sp>
        <p:nvSpPr>
          <p:cNvPr id="19" name="TextBox 18"/>
          <p:cNvSpPr txBox="1"/>
          <p:nvPr/>
        </p:nvSpPr>
        <p:spPr>
          <a:xfrm>
            <a:off x="6740525" y="4864100"/>
            <a:ext cx="2476500" cy="1071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(Ситуационный центр, Дальневосточное 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</a:p>
        </p:txBody>
      </p:sp>
      <p:sp>
        <p:nvSpPr>
          <p:cNvPr id="174085" name="TextBox 19"/>
          <p:cNvSpPr txBox="1">
            <a:spLocks noChangeArrowheads="1"/>
          </p:cNvSpPr>
          <p:nvPr/>
        </p:nvSpPr>
        <p:spPr bwMode="auto">
          <a:xfrm>
            <a:off x="6457950" y="3409950"/>
            <a:ext cx="3100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/>
              <a:t>Среднее отношение смеси метана (</a:t>
            </a:r>
            <a:r>
              <a:rPr lang="en-US" sz="900"/>
              <a:t>CH</a:t>
            </a:r>
            <a:r>
              <a:rPr lang="en-US" sz="900" baseline="-25000"/>
              <a:t>4</a:t>
            </a:r>
            <a:r>
              <a:rPr lang="ru-RU" sz="900"/>
              <a:t>) в атмосферном столбе, </a:t>
            </a:r>
            <a:r>
              <a:rPr lang="en-US" sz="900"/>
              <a:t>ppmv</a:t>
            </a:r>
            <a:r>
              <a:rPr lang="ru-RU" sz="900"/>
              <a:t> </a:t>
            </a:r>
          </a:p>
        </p:txBody>
      </p:sp>
      <p:sp>
        <p:nvSpPr>
          <p:cNvPr id="174086" name="TextBox 20"/>
          <p:cNvSpPr txBox="1">
            <a:spLocks noChangeArrowheads="1"/>
          </p:cNvSpPr>
          <p:nvPr/>
        </p:nvSpPr>
        <p:spPr bwMode="auto">
          <a:xfrm>
            <a:off x="479425" y="6246813"/>
            <a:ext cx="310038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/>
              <a:t>Среднее отношение смеси оксида азота (</a:t>
            </a:r>
            <a:r>
              <a:rPr lang="en-US" sz="900"/>
              <a:t>N</a:t>
            </a:r>
            <a:r>
              <a:rPr lang="en-US" sz="900" baseline="-25000"/>
              <a:t>2</a:t>
            </a:r>
            <a:r>
              <a:rPr lang="en-US" sz="900"/>
              <a:t>O</a:t>
            </a:r>
            <a:r>
              <a:rPr lang="ru-RU" sz="900"/>
              <a:t>) в атмосферном столбе, </a:t>
            </a:r>
            <a:r>
              <a:rPr lang="en-US" sz="900"/>
              <a:t>ppbv</a:t>
            </a:r>
            <a:r>
              <a:rPr lang="ru-RU" sz="900"/>
              <a:t> </a:t>
            </a:r>
          </a:p>
        </p:txBody>
      </p:sp>
      <p:sp>
        <p:nvSpPr>
          <p:cNvPr id="174087" name="TextBox 21"/>
          <p:cNvSpPr txBox="1">
            <a:spLocks noChangeArrowheads="1"/>
          </p:cNvSpPr>
          <p:nvPr/>
        </p:nvSpPr>
        <p:spPr bwMode="auto">
          <a:xfrm>
            <a:off x="3486150" y="3409950"/>
            <a:ext cx="3100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/>
              <a:t>Среднее отношение смеси диоксида серы (</a:t>
            </a:r>
            <a:r>
              <a:rPr lang="en-US" sz="900"/>
              <a:t>SO</a:t>
            </a:r>
            <a:r>
              <a:rPr lang="en-US" sz="900" baseline="-25000"/>
              <a:t>2</a:t>
            </a:r>
            <a:r>
              <a:rPr lang="ru-RU" sz="900"/>
              <a:t>) в атмосферном столбе, </a:t>
            </a:r>
            <a:r>
              <a:rPr lang="en-US" sz="900"/>
              <a:t>ppbv</a:t>
            </a:r>
            <a:r>
              <a:rPr lang="ru-RU" sz="900"/>
              <a:t> </a:t>
            </a:r>
          </a:p>
        </p:txBody>
      </p:sp>
      <p:sp>
        <p:nvSpPr>
          <p:cNvPr id="174088" name="TextBox 22"/>
          <p:cNvSpPr txBox="1">
            <a:spLocks noChangeArrowheads="1"/>
          </p:cNvSpPr>
          <p:nvPr/>
        </p:nvSpPr>
        <p:spPr bwMode="auto">
          <a:xfrm>
            <a:off x="547688" y="3409950"/>
            <a:ext cx="31003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/>
              <a:t>Среднее отношение смеси углекислого газа (</a:t>
            </a:r>
            <a:r>
              <a:rPr lang="en-US" sz="900"/>
              <a:t>CO</a:t>
            </a:r>
            <a:r>
              <a:rPr lang="en-US" sz="900" baseline="-25000"/>
              <a:t>2</a:t>
            </a:r>
            <a:r>
              <a:rPr lang="ru-RU" sz="900"/>
              <a:t>) в атмосферном столбе, </a:t>
            </a:r>
            <a:r>
              <a:rPr lang="en-US" sz="900"/>
              <a:t>ppmv</a:t>
            </a:r>
            <a:r>
              <a:rPr lang="ru-RU" sz="900"/>
              <a:t> </a:t>
            </a:r>
          </a:p>
        </p:txBody>
      </p:sp>
      <p:sp>
        <p:nvSpPr>
          <p:cNvPr id="174089" name="TextBox 23"/>
          <p:cNvSpPr txBox="1">
            <a:spLocks noChangeArrowheads="1"/>
          </p:cNvSpPr>
          <p:nvPr/>
        </p:nvSpPr>
        <p:spPr bwMode="auto">
          <a:xfrm>
            <a:off x="3529013" y="6246813"/>
            <a:ext cx="31003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900"/>
              <a:t>Среднее отношение смеси угарного газа (</a:t>
            </a:r>
            <a:r>
              <a:rPr lang="en-US" sz="900"/>
              <a:t>CO</a:t>
            </a:r>
            <a:r>
              <a:rPr lang="ru-RU" sz="900"/>
              <a:t>) в атмосферном столбе, </a:t>
            </a:r>
            <a:r>
              <a:rPr lang="en-US" sz="900"/>
              <a:t>ppbv</a:t>
            </a:r>
            <a:r>
              <a:rPr lang="ru-RU" sz="900"/>
              <a:t> </a:t>
            </a:r>
          </a:p>
        </p:txBody>
      </p:sp>
      <p:sp>
        <p:nvSpPr>
          <p:cNvPr id="174090" name="TextBox 34"/>
          <p:cNvSpPr txBox="1">
            <a:spLocks noChangeArrowheads="1"/>
          </p:cNvSpPr>
          <p:nvPr/>
        </p:nvSpPr>
        <p:spPr bwMode="auto">
          <a:xfrm>
            <a:off x="6705600" y="5983288"/>
            <a:ext cx="247650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 за неделю:</a:t>
            </a:r>
          </a:p>
          <a:p>
            <a:pPr algn="ctr"/>
            <a:r>
              <a:rPr lang="ru-RU" sz="1600" b="1">
                <a:solidFill>
                  <a:srgbClr val="007400"/>
                </a:solidFill>
              </a:rPr>
              <a:t>70</a:t>
            </a:r>
            <a:r>
              <a:rPr lang="ru-RU" sz="1200"/>
              <a:t> </a:t>
            </a:r>
            <a:r>
              <a:rPr lang="ru-RU" sz="1100"/>
              <a:t>карт</a:t>
            </a:r>
          </a:p>
        </p:txBody>
      </p:sp>
      <p:sp>
        <p:nvSpPr>
          <p:cNvPr id="174091" name="Прямоугольник 2"/>
          <p:cNvSpPr>
            <a:spLocks noChangeArrowheads="1"/>
          </p:cNvSpPr>
          <p:nvPr/>
        </p:nvSpPr>
        <p:spPr bwMode="auto">
          <a:xfrm>
            <a:off x="7086600" y="3841750"/>
            <a:ext cx="1714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900" i="1"/>
              <a:t>КА </a:t>
            </a:r>
            <a:r>
              <a:rPr lang="en-US" sz="900" i="1"/>
              <a:t>Suomi NPP/(CRIS/ATMS)</a:t>
            </a:r>
            <a:r>
              <a:rPr lang="ru-RU" sz="900" i="1"/>
              <a:t>                </a:t>
            </a:r>
            <a:r>
              <a:rPr lang="en-US" sz="900" b="1">
                <a:solidFill>
                  <a:srgbClr val="C00000"/>
                </a:solidFill>
              </a:rPr>
              <a:t>05.</a:t>
            </a:r>
            <a:r>
              <a:rPr lang="ru-RU" sz="900" b="1">
                <a:solidFill>
                  <a:srgbClr val="C00000"/>
                </a:solidFill>
              </a:rPr>
              <a:t>0</a:t>
            </a:r>
            <a:r>
              <a:rPr lang="en-US" sz="900" b="1">
                <a:solidFill>
                  <a:srgbClr val="C00000"/>
                </a:solidFill>
              </a:rPr>
              <a:t>7.20</a:t>
            </a:r>
            <a:r>
              <a:rPr lang="ru-RU" sz="900" b="1">
                <a:solidFill>
                  <a:srgbClr val="C00000"/>
                </a:solidFill>
              </a:rPr>
              <a:t>20</a:t>
            </a:r>
            <a:endParaRPr lang="ru-RU" sz="900"/>
          </a:p>
        </p:txBody>
      </p:sp>
      <p:sp>
        <p:nvSpPr>
          <p:cNvPr id="174092" name="TextBox 15"/>
          <p:cNvSpPr txBox="1">
            <a:spLocks noChangeArrowheads="1"/>
          </p:cNvSpPr>
          <p:nvPr/>
        </p:nvSpPr>
        <p:spPr bwMode="auto">
          <a:xfrm>
            <a:off x="6826250" y="4462463"/>
            <a:ext cx="21923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2 раза в сутки</a:t>
            </a:r>
          </a:p>
        </p:txBody>
      </p:sp>
      <p:pic>
        <p:nvPicPr>
          <p:cNvPr id="168962" name="Picture 2" descr="https://www.dvrcpod.ru/Products/MetNPPALL/202007050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9263" y="1039813"/>
            <a:ext cx="2417762" cy="23399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8964" name="Picture 4" descr="https://www.dvrcpod.ru/Products/CO2/202007050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838" y="1012825"/>
            <a:ext cx="2417762" cy="23399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8966" name="Picture 6" descr="https://www.dvrcpod.ru/Products/N2O/202007050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325" y="3846513"/>
            <a:ext cx="2419350" cy="23399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8968" name="Picture 8" descr="https://www.dvrcpod.ru/Products/CO/2020070503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70325" y="3794125"/>
            <a:ext cx="2417763" cy="23399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8970" name="Picture 10" descr="https://www.dvrcpod.ru/Products/SO2/202007050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46513" y="1012825"/>
            <a:ext cx="2417762" cy="23399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D49712-EB2F-4103-8639-112865F6CA5C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6130" name="TextBox 7"/>
          <p:cNvSpPr txBox="1">
            <a:spLocks noChangeArrowheads="1"/>
          </p:cNvSpPr>
          <p:nvPr/>
        </p:nvSpPr>
        <p:spPr bwMode="auto">
          <a:xfrm>
            <a:off x="5849938" y="6426200"/>
            <a:ext cx="2800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Подготовлено за неделю: </a:t>
            </a:r>
            <a:r>
              <a:rPr lang="ru-RU" sz="1400" b="1">
                <a:solidFill>
                  <a:srgbClr val="007400"/>
                </a:solidFill>
              </a:rPr>
              <a:t>11</a:t>
            </a:r>
            <a:r>
              <a:rPr lang="ru-RU" sz="1200"/>
              <a:t> карт</a:t>
            </a:r>
          </a:p>
        </p:txBody>
      </p:sp>
      <p:sp>
        <p:nvSpPr>
          <p:cNvPr id="176131" name="TextBox 8"/>
          <p:cNvSpPr txBox="1">
            <a:spLocks noChangeArrowheads="1"/>
          </p:cNvSpPr>
          <p:nvPr/>
        </p:nvSpPr>
        <p:spPr bwMode="auto">
          <a:xfrm>
            <a:off x="0" y="41275"/>
            <a:ext cx="990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Мониторинг вулканической активности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9438" y="5281613"/>
            <a:ext cx="3057525" cy="1150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Камчатское УГМС и др.), Геофизическая служба  РАН (Камчатский филиал), Минобороны России (ГМС ВС РФ и др.), МЧС России (НЦУКС и др.)</a:t>
            </a:r>
          </a:p>
        </p:txBody>
      </p:sp>
      <p:sp>
        <p:nvSpPr>
          <p:cNvPr id="176133" name="TextBox 29"/>
          <p:cNvSpPr txBox="1">
            <a:spLocks noChangeArrowheads="1"/>
          </p:cNvSpPr>
          <p:nvPr/>
        </p:nvSpPr>
        <p:spPr bwMode="auto">
          <a:xfrm>
            <a:off x="2357438" y="3125788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</a:t>
            </a:r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7.20</a:t>
            </a:r>
            <a:r>
              <a:rPr lang="en-US" sz="800" b="1">
                <a:solidFill>
                  <a:srgbClr val="C00000"/>
                </a:solidFill>
              </a:rPr>
              <a:t>20</a:t>
            </a:r>
            <a:endParaRPr lang="ru-RU" sz="800" b="1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60700" y="6548438"/>
            <a:ext cx="2017713" cy="246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лк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Кунтоминтар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5" name="TextBox 35"/>
          <p:cNvSpPr txBox="1">
            <a:spLocks noChangeArrowheads="1"/>
          </p:cNvSpPr>
          <p:nvPr/>
        </p:nvSpPr>
        <p:spPr bwMode="auto">
          <a:xfrm>
            <a:off x="4554538" y="3135313"/>
            <a:ext cx="7032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</a:t>
            </a:r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7.20</a:t>
            </a:r>
            <a:r>
              <a:rPr lang="en-US" sz="800" b="1">
                <a:solidFill>
                  <a:srgbClr val="C00000"/>
                </a:solidFill>
              </a:rPr>
              <a:t>20</a:t>
            </a:r>
            <a:endParaRPr lang="ru-RU" sz="800" b="1">
              <a:solidFill>
                <a:srgbClr val="C00000"/>
              </a:solidFill>
            </a:endParaRPr>
          </a:p>
        </p:txBody>
      </p:sp>
      <p:sp>
        <p:nvSpPr>
          <p:cNvPr id="176136" name="TextBox 37"/>
          <p:cNvSpPr txBox="1">
            <a:spLocks noChangeArrowheads="1"/>
          </p:cNvSpPr>
          <p:nvPr/>
        </p:nvSpPr>
        <p:spPr bwMode="auto">
          <a:xfrm>
            <a:off x="3068638" y="3122613"/>
            <a:ext cx="1338262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№6/МСС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76137" name="TextBox 38"/>
          <p:cNvSpPr txBox="1">
            <a:spLocks noChangeArrowheads="1"/>
          </p:cNvSpPr>
          <p:nvPr/>
        </p:nvSpPr>
        <p:spPr bwMode="auto">
          <a:xfrm>
            <a:off x="2268538" y="6364288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</a:t>
            </a:r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7.20</a:t>
            </a:r>
            <a:r>
              <a:rPr lang="en-US" sz="800" b="1">
                <a:solidFill>
                  <a:srgbClr val="C00000"/>
                </a:solidFill>
              </a:rPr>
              <a:t>20</a:t>
            </a:r>
            <a:endParaRPr lang="ru-RU" sz="800" b="1">
              <a:solidFill>
                <a:srgbClr val="C00000"/>
              </a:solidFill>
            </a:endParaRPr>
          </a:p>
        </p:txBody>
      </p:sp>
      <p:sp>
        <p:nvSpPr>
          <p:cNvPr id="176138" name="TextBox 39"/>
          <p:cNvSpPr txBox="1">
            <a:spLocks noChangeArrowheads="1"/>
          </p:cNvSpPr>
          <p:nvPr/>
        </p:nvSpPr>
        <p:spPr bwMode="auto">
          <a:xfrm>
            <a:off x="852488" y="3124200"/>
            <a:ext cx="1338262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№6/МСС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76139" name="TextBox 25"/>
          <p:cNvSpPr txBox="1">
            <a:spLocks noChangeArrowheads="1"/>
          </p:cNvSpPr>
          <p:nvPr/>
        </p:nvSpPr>
        <p:spPr bwMode="auto">
          <a:xfrm>
            <a:off x="952500" y="6345238"/>
            <a:ext cx="1306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Канопус-В №3/МСС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2500" y="6553200"/>
            <a:ext cx="2006600" cy="2460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лк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Экарма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42975" y="3360738"/>
            <a:ext cx="4144963" cy="246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лк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Ульванэй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Алнгей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Ука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, Белый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058" name="Picture 2" descr="https://www.dvrcpod.ru/Products/VAKANOPUS/20200705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975" y="611188"/>
            <a:ext cx="2016125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73060" name="Picture 4" descr="https://www.dvrcpod.ru/Products/VAKANOPUS/20200705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0225" y="604838"/>
            <a:ext cx="2017713" cy="25193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4866" name="Picture 2" descr="https://www.dvrcpod.ru/Products/VAKANOPUS/2020070600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" y="3844925"/>
            <a:ext cx="2017713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4868" name="Picture 4" descr="https://www.dvrcpod.ru/Products/VAKANOPUS/2020070600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0700" y="3844925"/>
            <a:ext cx="2017713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176146" name="TextBox 31"/>
          <p:cNvSpPr txBox="1">
            <a:spLocks noChangeArrowheads="1"/>
          </p:cNvSpPr>
          <p:nvPr/>
        </p:nvSpPr>
        <p:spPr bwMode="auto">
          <a:xfrm>
            <a:off x="4403725" y="6353175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</a:t>
            </a:r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7.20</a:t>
            </a:r>
            <a:r>
              <a:rPr lang="en-US" sz="800" b="1">
                <a:solidFill>
                  <a:srgbClr val="C00000"/>
                </a:solidFill>
              </a:rPr>
              <a:t>20</a:t>
            </a:r>
            <a:endParaRPr lang="ru-RU" sz="800" b="1">
              <a:solidFill>
                <a:srgbClr val="C00000"/>
              </a:solidFill>
            </a:endParaRPr>
          </a:p>
        </p:txBody>
      </p:sp>
      <p:sp>
        <p:nvSpPr>
          <p:cNvPr id="176147" name="TextBox 32"/>
          <p:cNvSpPr txBox="1">
            <a:spLocks noChangeArrowheads="1"/>
          </p:cNvSpPr>
          <p:nvPr/>
        </p:nvSpPr>
        <p:spPr bwMode="auto">
          <a:xfrm>
            <a:off x="3040063" y="6365875"/>
            <a:ext cx="13065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Канопус-В №3/МСС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603250"/>
            <a:ext cx="3057525" cy="432117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76149" name="TextBox 42"/>
          <p:cNvSpPr txBox="1">
            <a:spLocks noChangeArrowheads="1"/>
          </p:cNvSpPr>
          <p:nvPr/>
        </p:nvSpPr>
        <p:spPr bwMode="auto">
          <a:xfrm>
            <a:off x="5562600" y="4932363"/>
            <a:ext cx="99695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Terra/MODIS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76150" name="TextBox 43"/>
          <p:cNvSpPr txBox="1">
            <a:spLocks noChangeArrowheads="1"/>
          </p:cNvSpPr>
          <p:nvPr/>
        </p:nvSpPr>
        <p:spPr bwMode="auto">
          <a:xfrm>
            <a:off x="8077200" y="4932363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09.</a:t>
            </a:r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7.20</a:t>
            </a:r>
            <a:r>
              <a:rPr lang="en-US" sz="800" b="1">
                <a:solidFill>
                  <a:srgbClr val="C00000"/>
                </a:solidFill>
              </a:rPr>
              <a:t>20</a:t>
            </a:r>
            <a:endParaRPr lang="ru-RU" sz="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153988" y="149225"/>
            <a:ext cx="5991225" cy="65881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275388" y="149225"/>
            <a:ext cx="3432175" cy="65881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817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04E36F-5631-4BF2-BDE3-762DC5ADED3B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8180" name="TextBox 4"/>
          <p:cNvSpPr txBox="1">
            <a:spLocks noChangeArrowheads="1"/>
          </p:cNvSpPr>
          <p:nvPr/>
        </p:nvSpPr>
        <p:spPr bwMode="auto">
          <a:xfrm>
            <a:off x="725488" y="285750"/>
            <a:ext cx="486568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/>
              <a:t>Карты полей геопотенциала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843588"/>
            <a:ext cx="5043488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Авиаметтелеком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Ситуационный центр, Дальневосточное УГМС и др.), Минобороны России (ГМС ВС РФ и др.) и др.</a:t>
            </a:r>
          </a:p>
        </p:txBody>
      </p:sp>
      <p:sp>
        <p:nvSpPr>
          <p:cNvPr id="178182" name="TextBox 8"/>
          <p:cNvSpPr txBox="1">
            <a:spLocks noChangeArrowheads="1"/>
          </p:cNvSpPr>
          <p:nvPr/>
        </p:nvSpPr>
        <p:spPr bwMode="auto">
          <a:xfrm>
            <a:off x="1989138" y="6194425"/>
            <a:ext cx="2678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Подготовлено за неделю: </a:t>
            </a:r>
            <a:r>
              <a:rPr lang="ru-RU" sz="1600" b="1">
                <a:solidFill>
                  <a:srgbClr val="007400"/>
                </a:solidFill>
              </a:rPr>
              <a:t>972</a:t>
            </a:r>
            <a:r>
              <a:rPr lang="ru-RU" sz="1100" b="1">
                <a:solidFill>
                  <a:srgbClr val="00B050"/>
                </a:solidFill>
              </a:rPr>
              <a:t> </a:t>
            </a:r>
            <a:r>
              <a:rPr lang="ru-RU" sz="1100"/>
              <a:t>карты</a:t>
            </a:r>
            <a:endParaRPr lang="ru-RU" sz="1100">
              <a:solidFill>
                <a:srgbClr val="00B050"/>
              </a:solidFill>
            </a:endParaRPr>
          </a:p>
        </p:txBody>
      </p:sp>
      <p:sp>
        <p:nvSpPr>
          <p:cNvPr id="178183" name="TextBox 9"/>
          <p:cNvSpPr txBox="1">
            <a:spLocks noChangeArrowheads="1"/>
          </p:cNvSpPr>
          <p:nvPr/>
        </p:nvSpPr>
        <p:spPr bwMode="auto">
          <a:xfrm>
            <a:off x="4648200" y="2676525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78184" name="TextBox 11"/>
          <p:cNvSpPr txBox="1">
            <a:spLocks noChangeArrowheads="1"/>
          </p:cNvSpPr>
          <p:nvPr/>
        </p:nvSpPr>
        <p:spPr bwMode="auto">
          <a:xfrm>
            <a:off x="4748213" y="5346700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78185" name="TextBox 12"/>
          <p:cNvSpPr txBox="1">
            <a:spLocks noChangeArrowheads="1"/>
          </p:cNvSpPr>
          <p:nvPr/>
        </p:nvSpPr>
        <p:spPr bwMode="auto">
          <a:xfrm>
            <a:off x="6048375" y="223838"/>
            <a:ext cx="38655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/>
              <a:t>Карты распределения водяного</a:t>
            </a:r>
          </a:p>
          <a:p>
            <a:pPr algn="ctr">
              <a:lnSpc>
                <a:spcPts val="1600"/>
              </a:lnSpc>
            </a:pPr>
            <a:r>
              <a:rPr lang="ru-RU" sz="1600" b="1"/>
              <a:t>пара и озона</a:t>
            </a:r>
          </a:p>
        </p:txBody>
      </p:sp>
      <p:sp>
        <p:nvSpPr>
          <p:cNvPr id="178186" name="TextBox 13"/>
          <p:cNvSpPr txBox="1">
            <a:spLocks noChangeArrowheads="1"/>
          </p:cNvSpPr>
          <p:nvPr/>
        </p:nvSpPr>
        <p:spPr bwMode="auto">
          <a:xfrm>
            <a:off x="6391275" y="2913063"/>
            <a:ext cx="1025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Водяной пар</a:t>
            </a:r>
          </a:p>
        </p:txBody>
      </p:sp>
      <p:sp>
        <p:nvSpPr>
          <p:cNvPr id="178187" name="TextBox 14"/>
          <p:cNvSpPr txBox="1">
            <a:spLocks noChangeArrowheads="1"/>
          </p:cNvSpPr>
          <p:nvPr/>
        </p:nvSpPr>
        <p:spPr bwMode="auto">
          <a:xfrm>
            <a:off x="8902700" y="2928938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178188" name="TextBox 16"/>
          <p:cNvSpPr txBox="1">
            <a:spLocks noChangeArrowheads="1"/>
          </p:cNvSpPr>
          <p:nvPr/>
        </p:nvSpPr>
        <p:spPr bwMode="auto">
          <a:xfrm>
            <a:off x="6411913" y="5272088"/>
            <a:ext cx="5159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Озон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9675" y="5837238"/>
            <a:ext cx="3417888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algn="ctr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(Ситуационный центр, Дальневосточное УГМС и др.)</a:t>
            </a:r>
          </a:p>
        </p:txBody>
      </p:sp>
      <p:sp>
        <p:nvSpPr>
          <p:cNvPr id="178190" name="TextBox 20"/>
          <p:cNvSpPr txBox="1">
            <a:spLocks noChangeArrowheads="1"/>
          </p:cNvSpPr>
          <p:nvPr/>
        </p:nvSpPr>
        <p:spPr bwMode="auto">
          <a:xfrm>
            <a:off x="6859588" y="6175375"/>
            <a:ext cx="24622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Подготовлено за неделю: </a:t>
            </a:r>
            <a:r>
              <a:rPr lang="ru-RU" sz="1600" b="1">
                <a:solidFill>
                  <a:srgbClr val="007400"/>
                </a:solidFill>
              </a:rPr>
              <a:t>28</a:t>
            </a:r>
            <a:r>
              <a:rPr lang="ru-RU" sz="1100" b="1">
                <a:solidFill>
                  <a:srgbClr val="00B050"/>
                </a:solidFill>
              </a:rPr>
              <a:t> </a:t>
            </a:r>
            <a:r>
              <a:rPr lang="ru-RU" sz="1100"/>
              <a:t>карт</a:t>
            </a:r>
            <a:endParaRPr lang="ru-RU" sz="1100">
              <a:solidFill>
                <a:srgbClr val="00B050"/>
              </a:solidFill>
            </a:endParaRPr>
          </a:p>
        </p:txBody>
      </p:sp>
      <p:sp>
        <p:nvSpPr>
          <p:cNvPr id="178191" name="TextBox 25"/>
          <p:cNvSpPr txBox="1">
            <a:spLocks noChangeArrowheads="1"/>
          </p:cNvSpPr>
          <p:nvPr/>
        </p:nvSpPr>
        <p:spPr bwMode="auto">
          <a:xfrm>
            <a:off x="8885238" y="5284788"/>
            <a:ext cx="7032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178192" name="TextBox 1"/>
          <p:cNvSpPr txBox="1">
            <a:spLocks noChangeArrowheads="1"/>
          </p:cNvSpPr>
          <p:nvPr/>
        </p:nvSpPr>
        <p:spPr bwMode="auto">
          <a:xfrm>
            <a:off x="4156075" y="2522538"/>
            <a:ext cx="1887538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Дальневосточный регион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78193" name="TextBox 18"/>
          <p:cNvSpPr txBox="1">
            <a:spLocks noChangeArrowheads="1"/>
          </p:cNvSpPr>
          <p:nvPr/>
        </p:nvSpPr>
        <p:spPr bwMode="auto">
          <a:xfrm>
            <a:off x="1260475" y="5591175"/>
            <a:ext cx="40005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 i="1"/>
              <a:t>по данным </a:t>
            </a:r>
            <a:r>
              <a:rPr lang="en-US" sz="900" i="1"/>
              <a:t>ATOVS</a:t>
            </a:r>
            <a:r>
              <a:rPr lang="ru-RU" sz="900" i="1"/>
              <a:t> (КА </a:t>
            </a:r>
            <a:r>
              <a:rPr lang="en-US" sz="900" i="1"/>
              <a:t>NOAA</a:t>
            </a:r>
            <a:r>
              <a:rPr lang="ru-RU" sz="900" i="1"/>
              <a:t>, </a:t>
            </a:r>
            <a:r>
              <a:rPr lang="en-US" sz="900" i="1"/>
              <a:t>METOP</a:t>
            </a:r>
            <a:r>
              <a:rPr lang="ru-RU" sz="900" i="1"/>
              <a:t>-</a:t>
            </a:r>
            <a:r>
              <a:rPr lang="en-US" sz="900" i="1"/>
              <a:t>B</a:t>
            </a:r>
            <a:r>
              <a:rPr lang="ru-RU" sz="900" i="1"/>
              <a:t>), </a:t>
            </a:r>
            <a:r>
              <a:rPr lang="en-US" sz="900" i="1"/>
              <a:t>CRIS, ATMS (</a:t>
            </a:r>
            <a:r>
              <a:rPr lang="ru-RU" sz="900" i="1"/>
              <a:t>КА</a:t>
            </a:r>
            <a:r>
              <a:rPr lang="en-US" sz="900" i="1"/>
              <a:t> Suomi NPP)</a:t>
            </a:r>
            <a:endParaRPr lang="ru-RU" sz="900" i="1"/>
          </a:p>
        </p:txBody>
      </p:sp>
      <p:sp>
        <p:nvSpPr>
          <p:cNvPr id="178194" name="TextBox 23"/>
          <p:cNvSpPr txBox="1">
            <a:spLocks noChangeArrowheads="1"/>
          </p:cNvSpPr>
          <p:nvPr/>
        </p:nvSpPr>
        <p:spPr bwMode="auto">
          <a:xfrm>
            <a:off x="7415213" y="5591175"/>
            <a:ext cx="12493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i="1"/>
              <a:t>по данным КА </a:t>
            </a:r>
            <a:r>
              <a:rPr lang="en-US" sz="900" i="1"/>
              <a:t>Terra</a:t>
            </a:r>
            <a:endParaRPr lang="ru-RU" sz="900">
              <a:latin typeface="Calibri" pitchFamily="34" charset="0"/>
            </a:endParaRPr>
          </a:p>
        </p:txBody>
      </p:sp>
      <p:sp>
        <p:nvSpPr>
          <p:cNvPr id="178195" name="TextBox 26"/>
          <p:cNvSpPr txBox="1">
            <a:spLocks noChangeArrowheads="1"/>
          </p:cNvSpPr>
          <p:nvPr/>
        </p:nvSpPr>
        <p:spPr bwMode="auto">
          <a:xfrm>
            <a:off x="7115175" y="5453063"/>
            <a:ext cx="18764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/>
              <a:t>Дальневосточный регион</a:t>
            </a:r>
            <a:endParaRPr lang="ru-RU" sz="1100">
              <a:latin typeface="Calibri" pitchFamily="34" charset="0"/>
            </a:endParaRPr>
          </a:p>
        </p:txBody>
      </p:sp>
      <p:sp>
        <p:nvSpPr>
          <p:cNvPr id="178196" name="TextBox 28"/>
          <p:cNvSpPr txBox="1">
            <a:spLocks noChangeArrowheads="1"/>
          </p:cNvSpPr>
          <p:nvPr/>
        </p:nvSpPr>
        <p:spPr bwMode="auto">
          <a:xfrm>
            <a:off x="446088" y="2530475"/>
            <a:ext cx="1570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Европейский регион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78197" name="TextBox 29"/>
          <p:cNvSpPr txBox="1">
            <a:spLocks noChangeArrowheads="1"/>
          </p:cNvSpPr>
          <p:nvPr/>
        </p:nvSpPr>
        <p:spPr bwMode="auto">
          <a:xfrm>
            <a:off x="685800" y="2960688"/>
            <a:ext cx="4865688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600" b="1"/>
              <a:t>Карты полей температуры</a:t>
            </a:r>
          </a:p>
        </p:txBody>
      </p:sp>
      <p:sp>
        <p:nvSpPr>
          <p:cNvPr id="178198" name="TextBox 32"/>
          <p:cNvSpPr txBox="1">
            <a:spLocks noChangeArrowheads="1"/>
          </p:cNvSpPr>
          <p:nvPr/>
        </p:nvSpPr>
        <p:spPr bwMode="auto">
          <a:xfrm>
            <a:off x="790575" y="2709863"/>
            <a:ext cx="7048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178199" name="TextBox 33"/>
          <p:cNvSpPr txBox="1">
            <a:spLocks noChangeArrowheads="1"/>
          </p:cNvSpPr>
          <p:nvPr/>
        </p:nvSpPr>
        <p:spPr bwMode="auto">
          <a:xfrm>
            <a:off x="873125" y="5357813"/>
            <a:ext cx="7032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178200" name="TextBox 34"/>
          <p:cNvSpPr txBox="1">
            <a:spLocks noChangeArrowheads="1"/>
          </p:cNvSpPr>
          <p:nvPr/>
        </p:nvSpPr>
        <p:spPr bwMode="auto">
          <a:xfrm>
            <a:off x="2554288" y="5334000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178201" name="TextBox 36"/>
          <p:cNvSpPr txBox="1">
            <a:spLocks noChangeArrowheads="1"/>
          </p:cNvSpPr>
          <p:nvPr/>
        </p:nvSpPr>
        <p:spPr bwMode="auto">
          <a:xfrm>
            <a:off x="4149725" y="5172075"/>
            <a:ext cx="188753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Дальневосточный регион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78202" name="TextBox 37"/>
          <p:cNvSpPr txBox="1">
            <a:spLocks noChangeArrowheads="1"/>
          </p:cNvSpPr>
          <p:nvPr/>
        </p:nvSpPr>
        <p:spPr bwMode="auto">
          <a:xfrm>
            <a:off x="488950" y="5156200"/>
            <a:ext cx="15684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Европейский регион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78203" name="TextBox 38"/>
          <p:cNvSpPr txBox="1">
            <a:spLocks noChangeArrowheads="1"/>
          </p:cNvSpPr>
          <p:nvPr/>
        </p:nvSpPr>
        <p:spPr bwMode="auto">
          <a:xfrm>
            <a:off x="2249488" y="5153025"/>
            <a:ext cx="12874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Сибирский регион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78204" name="TextBox 41"/>
          <p:cNvSpPr txBox="1">
            <a:spLocks noChangeArrowheads="1"/>
          </p:cNvSpPr>
          <p:nvPr/>
        </p:nvSpPr>
        <p:spPr bwMode="auto">
          <a:xfrm>
            <a:off x="2501900" y="2709863"/>
            <a:ext cx="7048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178205" name="TextBox 42"/>
          <p:cNvSpPr txBox="1">
            <a:spLocks noChangeArrowheads="1"/>
          </p:cNvSpPr>
          <p:nvPr/>
        </p:nvSpPr>
        <p:spPr bwMode="auto">
          <a:xfrm>
            <a:off x="2192338" y="2530475"/>
            <a:ext cx="12890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Сибирский регион</a:t>
            </a:r>
            <a:endParaRPr lang="ru-RU" sz="1000">
              <a:latin typeface="Calibri" pitchFamily="34" charset="0"/>
            </a:endParaRPr>
          </a:p>
        </p:txBody>
      </p:sp>
      <p:sp>
        <p:nvSpPr>
          <p:cNvPr id="178206" name="TextBox 35"/>
          <p:cNvSpPr txBox="1">
            <a:spLocks noChangeArrowheads="1"/>
          </p:cNvSpPr>
          <p:nvPr/>
        </p:nvSpPr>
        <p:spPr bwMode="auto">
          <a:xfrm>
            <a:off x="6884988" y="6469063"/>
            <a:ext cx="2192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2 раза в сутки</a:t>
            </a:r>
          </a:p>
        </p:txBody>
      </p:sp>
      <p:sp>
        <p:nvSpPr>
          <p:cNvPr id="178207" name="TextBox 40"/>
          <p:cNvSpPr txBox="1">
            <a:spLocks noChangeArrowheads="1"/>
          </p:cNvSpPr>
          <p:nvPr/>
        </p:nvSpPr>
        <p:spPr bwMode="auto">
          <a:xfrm>
            <a:off x="2220913" y="6445250"/>
            <a:ext cx="21129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1 раз в сутки</a:t>
            </a:r>
          </a:p>
        </p:txBody>
      </p:sp>
      <p:pic>
        <p:nvPicPr>
          <p:cNvPr id="166914" name="Picture 2" descr="https://www.dvrcpod.ru/Products/Ozone/2020070603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1600" y="3279775"/>
            <a:ext cx="3060700" cy="192563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6916" name="Picture 4" descr="https://www.dvrcpod.ru/Products/WVMap/2020070603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7475" y="850900"/>
            <a:ext cx="3060700" cy="19875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78210" name="Picture 2" descr="https://www.dvrcpod.ru/Products/ATOVSTemperature/202007070600_9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700" y="3359150"/>
            <a:ext cx="2101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211" name="Picture 4" descr="https://www.dvrcpod.ru/Products/ATOVSGp/202007070600_9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5413" y="742950"/>
            <a:ext cx="2101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212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742950"/>
            <a:ext cx="12715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213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0388" y="3359150"/>
            <a:ext cx="12715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8188" y="3359150"/>
            <a:ext cx="1765300" cy="180022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1675" y="742950"/>
            <a:ext cx="1765300" cy="180022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0"/>
            <a:ext cx="9864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52400"/>
            <a:ext cx="990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КОСМИЧЕСКАЯ ГРУППИРОВКА СПУТНИКОВ НАБЛЮДЕНИЯ ЗЕМЛИ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363" y="5883275"/>
            <a:ext cx="2905125" cy="811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российские КА </a:t>
            </a:r>
            <a:r>
              <a:rPr lang="ru-RU" sz="1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ru-RU" sz="10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0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  <a:p>
            <a:pPr marL="171450" indent="-17145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зарубежные КА (</a:t>
            </a:r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летные </a:t>
            </a:r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испытания (1)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распоряжении Главного </a:t>
            </a:r>
            <a:r>
              <a: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конструктора (2)</a:t>
            </a:r>
            <a:endParaRPr lang="ru-RU" sz="10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25" y="5984875"/>
            <a:ext cx="287338" cy="1079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0025" y="6156325"/>
            <a:ext cx="287338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0025" y="6334125"/>
            <a:ext cx="287338" cy="1079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0025" y="6518275"/>
            <a:ext cx="287338" cy="1079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Box 13"/>
          <p:cNvSpPr txBox="1">
            <a:spLocks noChangeArrowheads="1"/>
          </p:cNvSpPr>
          <p:nvPr/>
        </p:nvSpPr>
        <p:spPr bwMode="auto">
          <a:xfrm>
            <a:off x="4108450" y="4195763"/>
            <a:ext cx="7604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180226" name="TextBox 14"/>
          <p:cNvSpPr txBox="1">
            <a:spLocks noChangeArrowheads="1"/>
          </p:cNvSpPr>
          <p:nvPr/>
        </p:nvSpPr>
        <p:spPr bwMode="auto">
          <a:xfrm>
            <a:off x="9026525" y="4181475"/>
            <a:ext cx="7620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180227" name="TextBox 15"/>
          <p:cNvSpPr txBox="1">
            <a:spLocks noChangeArrowheads="1"/>
          </p:cNvSpPr>
          <p:nvPr/>
        </p:nvSpPr>
        <p:spPr bwMode="auto">
          <a:xfrm>
            <a:off x="117475" y="4195763"/>
            <a:ext cx="9636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i="1"/>
              <a:t>КА</a:t>
            </a:r>
            <a:r>
              <a:rPr lang="en-US" sz="900" i="1"/>
              <a:t> MetOp-A,B</a:t>
            </a:r>
            <a:r>
              <a:rPr lang="ru-RU" sz="900" i="1"/>
              <a:t> </a:t>
            </a:r>
          </a:p>
        </p:txBody>
      </p:sp>
      <p:sp>
        <p:nvSpPr>
          <p:cNvPr id="180228" name="Прямоугольник 16"/>
          <p:cNvSpPr>
            <a:spLocks noChangeArrowheads="1"/>
          </p:cNvSpPr>
          <p:nvPr/>
        </p:nvSpPr>
        <p:spPr bwMode="auto">
          <a:xfrm>
            <a:off x="5002213" y="4183063"/>
            <a:ext cx="10985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900" i="1"/>
              <a:t>КА </a:t>
            </a:r>
            <a:r>
              <a:rPr lang="en-US" altLang="ru-RU" sz="900" i="1"/>
              <a:t>METEOSAT-8</a:t>
            </a:r>
            <a:endParaRPr lang="ru-RU" sz="900">
              <a:latin typeface="Calibri" pitchFamily="34" charset="0"/>
            </a:endParaRPr>
          </a:p>
        </p:txBody>
      </p:sp>
      <p:sp>
        <p:nvSpPr>
          <p:cNvPr id="18022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33E5D4-B8F5-4348-B625-52B2BE079135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0230" name="TextBox 4"/>
          <p:cNvSpPr txBox="1">
            <a:spLocks noChangeArrowheads="1"/>
          </p:cNvSpPr>
          <p:nvPr/>
        </p:nvSpPr>
        <p:spPr bwMode="auto">
          <a:xfrm>
            <a:off x="6350" y="161925"/>
            <a:ext cx="990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Мониторинг агрометеорологических условий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5100" y="5110163"/>
            <a:ext cx="7632700" cy="436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0" tIns="108000" rIns="144000" bIns="108000" anchor="ctr">
            <a:spAutoFit/>
          </a:bodyPr>
          <a:lstStyle/>
          <a:p>
            <a:pPr algn="ctr"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России), Академия наук РФ (ИКИ РАН и др.)</a:t>
            </a:r>
          </a:p>
        </p:txBody>
      </p:sp>
      <p:sp>
        <p:nvSpPr>
          <p:cNvPr id="180232" name="TextBox 6"/>
          <p:cNvSpPr txBox="1">
            <a:spLocks noChangeArrowheads="1"/>
          </p:cNvSpPr>
          <p:nvPr/>
        </p:nvSpPr>
        <p:spPr bwMode="auto">
          <a:xfrm>
            <a:off x="3790950" y="5635625"/>
            <a:ext cx="2846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Подготовлен за неделю: </a:t>
            </a:r>
            <a:r>
              <a:rPr lang="ru-RU" sz="1400" b="1">
                <a:solidFill>
                  <a:srgbClr val="007400"/>
                </a:solidFill>
              </a:rPr>
              <a:t>21</a:t>
            </a:r>
            <a:r>
              <a:rPr lang="ru-RU" sz="1200" b="1">
                <a:solidFill>
                  <a:srgbClr val="00B050"/>
                </a:solidFill>
              </a:rPr>
              <a:t> </a:t>
            </a:r>
            <a:r>
              <a:rPr lang="ru-RU" sz="1200"/>
              <a:t>продукт</a:t>
            </a:r>
          </a:p>
        </p:txBody>
      </p:sp>
      <p:sp>
        <p:nvSpPr>
          <p:cNvPr id="180233" name="TextBox 7"/>
          <p:cNvSpPr txBox="1">
            <a:spLocks noChangeArrowheads="1"/>
          </p:cNvSpPr>
          <p:nvPr/>
        </p:nvSpPr>
        <p:spPr bwMode="auto">
          <a:xfrm>
            <a:off x="1363663" y="4532313"/>
            <a:ext cx="25574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Относительная влажность почвы</a:t>
            </a:r>
          </a:p>
        </p:txBody>
      </p:sp>
      <p:sp>
        <p:nvSpPr>
          <p:cNvPr id="180234" name="TextBox 11"/>
          <p:cNvSpPr txBox="1">
            <a:spLocks noChangeArrowheads="1"/>
          </p:cNvSpPr>
          <p:nvPr/>
        </p:nvSpPr>
        <p:spPr bwMode="auto">
          <a:xfrm>
            <a:off x="5335588" y="4556125"/>
            <a:ext cx="41846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Суточные суммы фотосинтетически активной радиации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8" y="954088"/>
            <a:ext cx="4627562" cy="324008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338" y="936625"/>
            <a:ext cx="4629150" cy="324008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86525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3B4389-7A46-4372-8DAC-E4979CC5D51F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1250" name="TextBox 27"/>
          <p:cNvSpPr txBox="1">
            <a:spLocks noChangeArrowheads="1"/>
          </p:cNvSpPr>
          <p:nvPr/>
        </p:nvSpPr>
        <p:spPr bwMode="auto">
          <a:xfrm>
            <a:off x="0" y="46038"/>
            <a:ext cx="990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Мониторинг полей приводного ветра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13675" y="3402013"/>
            <a:ext cx="1939925" cy="2079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rIns="72000">
            <a:spAutoFit/>
          </a:bodyPr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Максимальные скорости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ветра за отчетный период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 морях:</a:t>
            </a:r>
          </a:p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Японское (</a:t>
            </a:r>
            <a:r>
              <a:rPr lang="en-US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м/с)</a:t>
            </a:r>
          </a:p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Балтийское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м/с)</a:t>
            </a:r>
          </a:p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Берингово (</a:t>
            </a:r>
            <a:r>
              <a:rPr lang="en-US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м/с)</a:t>
            </a:r>
          </a:p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Баренцево (</a:t>
            </a:r>
            <a:r>
              <a:rPr lang="ru-RU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м/с)</a:t>
            </a:r>
          </a:p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Каспийское (</a:t>
            </a:r>
            <a:r>
              <a:rPr lang="ru-RU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м/с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Охотское (</a:t>
            </a:r>
            <a:r>
              <a:rPr lang="ru-RU" sz="1100" b="1" i="1" dirty="0">
                <a:solidFill>
                  <a:srgbClr val="0067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м/с)</a:t>
            </a:r>
          </a:p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Черное и Азовское (</a:t>
            </a:r>
            <a:r>
              <a:rPr lang="en-US" sz="11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м/с)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" y="6294438"/>
            <a:ext cx="6781800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УГМС и др.), Минобороны России (ГМС ВС РФ и др.), МЧС России (НЦУКС и др.)</a:t>
            </a:r>
          </a:p>
        </p:txBody>
      </p:sp>
      <p:sp>
        <p:nvSpPr>
          <p:cNvPr id="181253" name="TextBox 36"/>
          <p:cNvSpPr txBox="1">
            <a:spLocks noChangeArrowheads="1"/>
          </p:cNvSpPr>
          <p:nvPr/>
        </p:nvSpPr>
        <p:spPr bwMode="auto">
          <a:xfrm>
            <a:off x="6811963" y="6235700"/>
            <a:ext cx="2538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Подготовлено за неделю:</a:t>
            </a:r>
            <a:r>
              <a:rPr lang="en-US" sz="1200"/>
              <a:t> </a:t>
            </a:r>
          </a:p>
          <a:p>
            <a:pPr algn="ctr"/>
            <a:r>
              <a:rPr lang="ru-RU" sz="1600" b="1">
                <a:solidFill>
                  <a:srgbClr val="007400"/>
                </a:solidFill>
              </a:rPr>
              <a:t>336</a:t>
            </a:r>
            <a:r>
              <a:rPr lang="ru-RU" sz="1200" b="1">
                <a:solidFill>
                  <a:srgbClr val="00B050"/>
                </a:solidFill>
              </a:rPr>
              <a:t> </a:t>
            </a:r>
            <a:r>
              <a:rPr lang="ru-RU" sz="1200"/>
              <a:t>карт</a:t>
            </a:r>
            <a:endParaRPr lang="ru-RU" sz="1200">
              <a:solidFill>
                <a:srgbClr val="00B050"/>
              </a:solidFill>
            </a:endParaRPr>
          </a:p>
        </p:txBody>
      </p:sp>
      <p:sp>
        <p:nvSpPr>
          <p:cNvPr id="181254" name="TextBox 38"/>
          <p:cNvSpPr txBox="1">
            <a:spLocks noChangeArrowheads="1"/>
          </p:cNvSpPr>
          <p:nvPr/>
        </p:nvSpPr>
        <p:spPr bwMode="auto">
          <a:xfrm>
            <a:off x="5195888" y="3127375"/>
            <a:ext cx="12461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>
                <a:solidFill>
                  <a:schemeClr val="tx2"/>
                </a:solidFill>
              </a:rPr>
              <a:t>Берингово море</a:t>
            </a:r>
          </a:p>
        </p:txBody>
      </p:sp>
      <p:sp>
        <p:nvSpPr>
          <p:cNvPr id="181255" name="TextBox 41"/>
          <p:cNvSpPr txBox="1">
            <a:spLocks noChangeArrowheads="1"/>
          </p:cNvSpPr>
          <p:nvPr/>
        </p:nvSpPr>
        <p:spPr bwMode="auto">
          <a:xfrm>
            <a:off x="476250" y="3101975"/>
            <a:ext cx="11826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>
                <a:solidFill>
                  <a:schemeClr val="tx2"/>
                </a:solidFill>
              </a:rPr>
              <a:t>Японское море</a:t>
            </a:r>
          </a:p>
        </p:txBody>
      </p:sp>
      <p:sp>
        <p:nvSpPr>
          <p:cNvPr id="181256" name="TextBox 44"/>
          <p:cNvSpPr txBox="1">
            <a:spLocks noChangeArrowheads="1"/>
          </p:cNvSpPr>
          <p:nvPr/>
        </p:nvSpPr>
        <p:spPr bwMode="auto">
          <a:xfrm>
            <a:off x="2386013" y="5997575"/>
            <a:ext cx="1168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>
                <a:solidFill>
                  <a:schemeClr val="tx2"/>
                </a:solidFill>
              </a:rPr>
              <a:t>Охотское море</a:t>
            </a:r>
          </a:p>
        </p:txBody>
      </p:sp>
      <p:sp>
        <p:nvSpPr>
          <p:cNvPr id="181257" name="TextBox 47"/>
          <p:cNvSpPr txBox="1">
            <a:spLocks noChangeArrowheads="1"/>
          </p:cNvSpPr>
          <p:nvPr/>
        </p:nvSpPr>
        <p:spPr bwMode="auto">
          <a:xfrm>
            <a:off x="7996238" y="3092450"/>
            <a:ext cx="12763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>
                <a:solidFill>
                  <a:schemeClr val="tx2"/>
                </a:solidFill>
              </a:rPr>
              <a:t>Баренцево море</a:t>
            </a:r>
          </a:p>
        </p:txBody>
      </p:sp>
      <p:sp>
        <p:nvSpPr>
          <p:cNvPr id="181258" name="TextBox 28"/>
          <p:cNvSpPr txBox="1">
            <a:spLocks noChangeArrowheads="1"/>
          </p:cNvSpPr>
          <p:nvPr/>
        </p:nvSpPr>
        <p:spPr bwMode="auto">
          <a:xfrm>
            <a:off x="2678113" y="5854700"/>
            <a:ext cx="704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81259" name="TextBox 31"/>
          <p:cNvSpPr txBox="1">
            <a:spLocks noChangeArrowheads="1"/>
          </p:cNvSpPr>
          <p:nvPr/>
        </p:nvSpPr>
        <p:spPr bwMode="auto">
          <a:xfrm>
            <a:off x="5011738" y="5997575"/>
            <a:ext cx="18002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>
                <a:solidFill>
                  <a:schemeClr val="tx2"/>
                </a:solidFill>
              </a:rPr>
              <a:t>Черное и Азовское моря</a:t>
            </a:r>
          </a:p>
        </p:txBody>
      </p:sp>
      <p:sp>
        <p:nvSpPr>
          <p:cNvPr id="181260" name="TextBox 32"/>
          <p:cNvSpPr txBox="1">
            <a:spLocks noChangeArrowheads="1"/>
          </p:cNvSpPr>
          <p:nvPr/>
        </p:nvSpPr>
        <p:spPr bwMode="auto">
          <a:xfrm>
            <a:off x="7653338" y="5608638"/>
            <a:ext cx="23622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/>
              <a:t>Периодичность:</a:t>
            </a:r>
            <a:r>
              <a:rPr lang="en-US" sz="1100"/>
              <a:t> </a:t>
            </a:r>
            <a:r>
              <a:rPr lang="ru-RU" sz="1100"/>
              <a:t>4 раза в сутки</a:t>
            </a:r>
          </a:p>
        </p:txBody>
      </p:sp>
      <p:sp>
        <p:nvSpPr>
          <p:cNvPr id="181261" name="TextBox 39"/>
          <p:cNvSpPr txBox="1">
            <a:spLocks noChangeArrowheads="1"/>
          </p:cNvSpPr>
          <p:nvPr/>
        </p:nvSpPr>
        <p:spPr bwMode="auto">
          <a:xfrm>
            <a:off x="354013" y="5989638"/>
            <a:ext cx="13112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>
                <a:solidFill>
                  <a:schemeClr val="tx2"/>
                </a:solidFill>
              </a:rPr>
              <a:t>Каспийское море</a:t>
            </a:r>
          </a:p>
        </p:txBody>
      </p:sp>
      <p:sp>
        <p:nvSpPr>
          <p:cNvPr id="181262" name="TextBox 40"/>
          <p:cNvSpPr txBox="1">
            <a:spLocks noChangeArrowheads="1"/>
          </p:cNvSpPr>
          <p:nvPr/>
        </p:nvSpPr>
        <p:spPr bwMode="auto">
          <a:xfrm>
            <a:off x="5500688" y="3000375"/>
            <a:ext cx="704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81263" name="TextBox 45"/>
          <p:cNvSpPr txBox="1">
            <a:spLocks noChangeArrowheads="1"/>
          </p:cNvSpPr>
          <p:nvPr/>
        </p:nvSpPr>
        <p:spPr bwMode="auto">
          <a:xfrm>
            <a:off x="8347075" y="2994025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81264" name="TextBox 46"/>
          <p:cNvSpPr txBox="1">
            <a:spLocks noChangeArrowheads="1"/>
          </p:cNvSpPr>
          <p:nvPr/>
        </p:nvSpPr>
        <p:spPr bwMode="auto">
          <a:xfrm>
            <a:off x="774700" y="3000375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81265" name="TextBox 50"/>
          <p:cNvSpPr txBox="1">
            <a:spLocks noChangeArrowheads="1"/>
          </p:cNvSpPr>
          <p:nvPr/>
        </p:nvSpPr>
        <p:spPr bwMode="auto">
          <a:xfrm>
            <a:off x="2570163" y="3000375"/>
            <a:ext cx="704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181266" name="TextBox 51"/>
          <p:cNvSpPr txBox="1">
            <a:spLocks noChangeArrowheads="1"/>
          </p:cNvSpPr>
          <p:nvPr/>
        </p:nvSpPr>
        <p:spPr bwMode="auto">
          <a:xfrm>
            <a:off x="5500688" y="5851525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181267" name="TextBox 53"/>
          <p:cNvSpPr txBox="1">
            <a:spLocks noChangeArrowheads="1"/>
          </p:cNvSpPr>
          <p:nvPr/>
        </p:nvSpPr>
        <p:spPr bwMode="auto">
          <a:xfrm>
            <a:off x="739775" y="5857875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181268" name="TextBox 54"/>
          <p:cNvSpPr txBox="1">
            <a:spLocks noChangeArrowheads="1"/>
          </p:cNvSpPr>
          <p:nvPr/>
        </p:nvSpPr>
        <p:spPr bwMode="auto">
          <a:xfrm>
            <a:off x="2236788" y="3125788"/>
            <a:ext cx="1320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>
                <a:solidFill>
                  <a:schemeClr val="tx2"/>
                </a:solidFill>
              </a:rPr>
              <a:t>Балтийское море</a:t>
            </a:r>
          </a:p>
        </p:txBody>
      </p:sp>
      <p:pic>
        <p:nvPicPr>
          <p:cNvPr id="166914" name="Picture 2" descr="http://planeta.infospace.ru/planeta_products/archive/products/image/01295167/2007071021_w_3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0013" y="546100"/>
            <a:ext cx="1714500" cy="244792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6916" name="Picture 4" descr="http://planeta.infospace.ru/planeta_products/archive/products/image/01294521/2007061857_w_3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8038" y="546100"/>
            <a:ext cx="1712912" cy="244792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6922" name="Picture 10" descr="http://planeta.infospace.ru/planeta_products/archive/products/image/01294514/2007061712_w_3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392488"/>
            <a:ext cx="1714500" cy="244792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6924" name="Picture 12" descr="http://planeta.infospace.ru/planeta_products/archive/products/image/01295188/2007071124_w_33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2963" y="3392488"/>
            <a:ext cx="1714500" cy="244792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6926" name="Picture 14" descr="http://planeta.infospace.ru/planeta_products/archive/products/image/01294515/2007061715_w_3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6850" y="3392488"/>
            <a:ext cx="3497263" cy="244792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6928" name="Picture 16" descr="http://planeta.infospace.ru/planeta_products/archive/products/image/01294704/2007070024_w_33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638" y="546100"/>
            <a:ext cx="1712912" cy="244792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6930" name="Picture 18" descr="http://planeta.infospace.ru/planeta_products/archive/products/image/01294931/2007070803_w_33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6850" y="546100"/>
            <a:ext cx="3497263" cy="244792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322263" y="5924550"/>
            <a:ext cx="9348787" cy="649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Дальневосточное УГМС и др.), Минобороны России (ГМС ВС РФ и др.), МЧС России (НЦУКС и др.), Минтранс России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Росречфлот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др.), Администрации ДФО (Администрация Хабаровского края и др.)</a:t>
            </a:r>
          </a:p>
        </p:txBody>
      </p:sp>
      <p:sp>
        <p:nvSpPr>
          <p:cNvPr id="16303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B13670-73A0-4F1E-A192-518073B28944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163" y="3810000"/>
            <a:ext cx="1800225" cy="1295400"/>
          </a:xfrm>
          <a:prstGeom prst="rect">
            <a:avLst/>
          </a:prstGeom>
          <a:solidFill>
            <a:srgbClr val="9BBB59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graphicFrame>
        <p:nvGraphicFramePr>
          <p:cNvPr id="163022" name="Object 43214"/>
          <p:cNvGraphicFramePr>
            <a:graphicFrameLocks noChangeAspect="1"/>
          </p:cNvGraphicFramePr>
          <p:nvPr/>
        </p:nvGraphicFramePr>
        <p:xfrm>
          <a:off x="1030288" y="4060825"/>
          <a:ext cx="938212" cy="736600"/>
        </p:xfrm>
        <a:graphic>
          <a:graphicData uri="http://schemas.openxmlformats.org/presentationml/2006/ole">
            <p:oleObj spid="_x0000_s163022" name="Image" r:id="rId3" imgW="722377" imgH="566929" progId="">
              <p:embed/>
            </p:oleObj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907213" y="1695450"/>
            <a:ext cx="2698750" cy="3024188"/>
          </a:xfrm>
          <a:prstGeom prst="roundRect">
            <a:avLst>
              <a:gd name="adj" fmla="val 0"/>
            </a:avLst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3863" y="1035050"/>
            <a:ext cx="2374900" cy="64770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гидрологическая обстановка на реках </a:t>
            </a: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(уровень воды, тенденция уровня воды, расход воды, высота снега, осадки, t° воды и воздуха)</a:t>
            </a:r>
            <a:endParaRPr lang="ru-RU" sz="1000" i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97688" y="1038225"/>
            <a:ext cx="2700337" cy="611188"/>
          </a:xfrm>
          <a:prstGeom prst="roundRect">
            <a:avLst>
              <a:gd name="adj" fmla="val 0"/>
            </a:avLst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3688" y="5203825"/>
            <a:ext cx="1800225" cy="649288"/>
          </a:xfrm>
          <a:prstGeom prst="rect">
            <a:avLst/>
          </a:prstGeom>
          <a:solidFill>
            <a:srgbClr val="77451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688" y="1057275"/>
            <a:ext cx="1800225" cy="2638425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3044" name="TextBox 78"/>
          <p:cNvSpPr txBox="1">
            <a:spLocks noChangeArrowheads="1"/>
          </p:cNvSpPr>
          <p:nvPr/>
        </p:nvSpPr>
        <p:spPr bwMode="auto">
          <a:xfrm>
            <a:off x="274638" y="3790950"/>
            <a:ext cx="18097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ru-RU" sz="1100" b="1">
                <a:solidFill>
                  <a:srgbClr val="FFFFFF"/>
                </a:solidFill>
              </a:rPr>
              <a:t>Спутниковые данные </a:t>
            </a:r>
          </a:p>
        </p:txBody>
      </p:sp>
      <p:sp>
        <p:nvSpPr>
          <p:cNvPr id="163045" name="TextBox 79"/>
          <p:cNvSpPr txBox="1">
            <a:spLocks noChangeArrowheads="1"/>
          </p:cNvSpPr>
          <p:nvPr/>
        </p:nvSpPr>
        <p:spPr bwMode="auto">
          <a:xfrm>
            <a:off x="222250" y="5184775"/>
            <a:ext cx="190817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altLang="ru-RU" sz="1000" b="1">
                <a:solidFill>
                  <a:srgbClr val="FFFFFF"/>
                </a:solidFill>
              </a:rPr>
              <a:t>Картографич. основа и открытые онлайн сервисы</a:t>
            </a:r>
          </a:p>
        </p:txBody>
      </p:sp>
      <p:sp>
        <p:nvSpPr>
          <p:cNvPr id="163046" name="TextBox 80"/>
          <p:cNvSpPr txBox="1">
            <a:spLocks noChangeArrowheads="1"/>
          </p:cNvSpPr>
          <p:nvPr/>
        </p:nvSpPr>
        <p:spPr bwMode="auto">
          <a:xfrm>
            <a:off x="6886575" y="1044575"/>
            <a:ext cx="271145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ru-RU" altLang="ru-RU" sz="1200" b="1">
                <a:solidFill>
                  <a:srgbClr val="FFFFFF"/>
                </a:solidFill>
              </a:rPr>
              <a:t>Веб-ГИС</a:t>
            </a:r>
          </a:p>
          <a:p>
            <a:pPr algn="ctr"/>
            <a:r>
              <a:rPr lang="ru-RU" altLang="ru-RU" sz="1100">
                <a:solidFill>
                  <a:srgbClr val="FFFFFF"/>
                </a:solidFill>
              </a:rPr>
              <a:t>(интерактивный интерфейс удаленного пользователя)  </a:t>
            </a:r>
          </a:p>
        </p:txBody>
      </p:sp>
      <p:sp>
        <p:nvSpPr>
          <p:cNvPr id="163047" name="Rectangle 1"/>
          <p:cNvSpPr>
            <a:spLocks noChangeArrowheads="1"/>
          </p:cNvSpPr>
          <p:nvPr/>
        </p:nvSpPr>
        <p:spPr bwMode="auto">
          <a:xfrm>
            <a:off x="15875" y="-74613"/>
            <a:ext cx="996156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72000" bIns="36000" anchor="ctr"/>
          <a:lstStyle/>
          <a:p>
            <a:pPr algn="ctr">
              <a:lnSpc>
                <a:spcPts val="28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altLang="ru-RU" sz="2400" b="1">
                <a:solidFill>
                  <a:srgbClr val="000000"/>
                </a:solidFill>
              </a:rPr>
              <a:t>Поддержка спутниковой компоненты системы «ГИС АМУР»</a:t>
            </a:r>
          </a:p>
        </p:txBody>
      </p:sp>
      <p:pic>
        <p:nvPicPr>
          <p:cNvPr id="163048" name="Рисунок 8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612775"/>
            <a:ext cx="37782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49" name="Рисунок 8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325" y="654050"/>
            <a:ext cx="8175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50" name="Рисунок 8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1963" y="617538"/>
            <a:ext cx="363537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051" name="TextBox 87"/>
          <p:cNvSpPr txBox="1">
            <a:spLocks noChangeArrowheads="1"/>
          </p:cNvSpPr>
          <p:nvPr/>
        </p:nvSpPr>
        <p:spPr bwMode="auto">
          <a:xfrm>
            <a:off x="7377113" y="3206750"/>
            <a:ext cx="17287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altLang="ru-RU" sz="800" i="1">
                <a:solidFill>
                  <a:srgbClr val="FFFFFF"/>
                </a:solidFill>
              </a:rPr>
              <a:t>Спутниковые изображения </a:t>
            </a:r>
            <a:r>
              <a:rPr lang="en-US" altLang="ru-RU" sz="800" i="1">
                <a:solidFill>
                  <a:srgbClr val="FFFFFF"/>
                </a:solidFill>
              </a:rPr>
              <a:t>Sentinel-1A</a:t>
            </a:r>
            <a:r>
              <a:rPr lang="ru-RU" altLang="ru-RU" sz="800" i="1">
                <a:solidFill>
                  <a:srgbClr val="FFFFFF"/>
                </a:solidFill>
              </a:rPr>
              <a:t>, 1</a:t>
            </a:r>
            <a:r>
              <a:rPr lang="en-US" altLang="ru-RU" sz="800" i="1">
                <a:solidFill>
                  <a:srgbClr val="FFFFFF"/>
                </a:solidFill>
              </a:rPr>
              <a:t>B</a:t>
            </a:r>
            <a:endParaRPr lang="ru-RU" altLang="ru-RU" sz="800">
              <a:solidFill>
                <a:srgbClr val="FFFFFF"/>
              </a:solidFill>
            </a:endParaRPr>
          </a:p>
        </p:txBody>
      </p:sp>
      <p:sp>
        <p:nvSpPr>
          <p:cNvPr id="163052" name="TextBox 89"/>
          <p:cNvSpPr txBox="1">
            <a:spLocks noChangeArrowheads="1"/>
          </p:cNvSpPr>
          <p:nvPr/>
        </p:nvSpPr>
        <p:spPr bwMode="auto">
          <a:xfrm>
            <a:off x="6824663" y="4364038"/>
            <a:ext cx="14208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altLang="ru-RU" sz="800" i="1">
                <a:solidFill>
                  <a:srgbClr val="FFFFFF"/>
                </a:solidFill>
              </a:rPr>
              <a:t>Распределение</a:t>
            </a:r>
          </a:p>
          <a:p>
            <a:pPr algn="ctr">
              <a:lnSpc>
                <a:spcPts val="800"/>
              </a:lnSpc>
            </a:pPr>
            <a:r>
              <a:rPr lang="ru-RU" altLang="ru-RU" sz="800" i="1">
                <a:solidFill>
                  <a:srgbClr val="FFFFFF"/>
                </a:solidFill>
              </a:rPr>
              <a:t>снежного покрова</a:t>
            </a:r>
            <a:endParaRPr lang="ru-RU" altLang="ru-RU" sz="800">
              <a:solidFill>
                <a:srgbClr val="FFFFFF"/>
              </a:solidFill>
            </a:endParaRPr>
          </a:p>
        </p:txBody>
      </p:sp>
      <p:sp>
        <p:nvSpPr>
          <p:cNvPr id="163053" name="TextBox 90"/>
          <p:cNvSpPr txBox="1">
            <a:spLocks noChangeArrowheads="1"/>
          </p:cNvSpPr>
          <p:nvPr/>
        </p:nvSpPr>
        <p:spPr bwMode="auto">
          <a:xfrm>
            <a:off x="8261350" y="4302125"/>
            <a:ext cx="14097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altLang="ru-RU" sz="800" i="1">
                <a:solidFill>
                  <a:srgbClr val="FFFFFF"/>
                </a:solidFill>
              </a:rPr>
              <a:t>Граница снежного покрова</a:t>
            </a:r>
            <a:endParaRPr lang="ru-RU" altLang="ru-RU" sz="800">
              <a:solidFill>
                <a:srgbClr val="FFFFFF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336800" y="1028700"/>
            <a:ext cx="288925" cy="4822825"/>
          </a:xfrm>
          <a:prstGeom prst="round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80963" y="3308350"/>
            <a:ext cx="4808537" cy="277813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15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ДАННЫХ ИНФОРМАЦИОННОЙ ПРОДУКЦИИ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928938" y="1027113"/>
            <a:ext cx="1254125" cy="4824412"/>
          </a:xfrm>
          <a:prstGeom prst="roundRect">
            <a:avLst>
              <a:gd name="adj" fmla="val 0"/>
            </a:avLst>
          </a:prstGeom>
          <a:solidFill>
            <a:srgbClr val="1F497D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59100" y="1027113"/>
            <a:ext cx="1162050" cy="30797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ГИС</a:t>
            </a:r>
          </a:p>
        </p:txBody>
      </p:sp>
      <p:pic>
        <p:nvPicPr>
          <p:cNvPr id="163058" name="Рисунок 9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0213" y="3956050"/>
            <a:ext cx="1162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59" name="Рисунок 9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0213" y="3884613"/>
            <a:ext cx="1162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0" name="Рисунок 9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0213" y="3822700"/>
            <a:ext cx="1162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1" name="Рисунок 10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6563" y="3333750"/>
            <a:ext cx="1162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2" name="Рисунок 101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68625" y="4684713"/>
            <a:ext cx="1162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3" name="Рисунок 102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68625" y="4611688"/>
            <a:ext cx="1162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4" name="Рисунок 10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68625" y="4541838"/>
            <a:ext cx="1162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5" name="Рисунок 10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68625" y="2063750"/>
            <a:ext cx="11636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6" name="Рисунок 105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87675" y="3276600"/>
            <a:ext cx="11636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7" name="Рисунок 10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976563" y="1982788"/>
            <a:ext cx="1162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8" name="Рисунок 107"/>
          <p:cNvPicPr>
            <a:picLocks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968625" y="1406525"/>
            <a:ext cx="11636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69" name="Рисунок 10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68625" y="1312863"/>
            <a:ext cx="1162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70" name="Рисунок 109"/>
          <p:cNvPicPr>
            <a:picLocks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968625" y="5372100"/>
            <a:ext cx="11636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71" name="Рисунок 110"/>
          <p:cNvPicPr>
            <a:picLocks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968625" y="5299075"/>
            <a:ext cx="11636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72" name="Рисунок 1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968625" y="5200650"/>
            <a:ext cx="1162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73" name="Рисунок 3" descr="Илл4_паводки.tif"/>
          <p:cNvPicPr>
            <a:picLocks noChangeAspect="1"/>
          </p:cNvPicPr>
          <p:nvPr/>
        </p:nvPicPr>
        <p:blipFill>
          <a:blip r:embed="rId22"/>
          <a:srcRect l="215" t="11116" r="51537" b="15593"/>
          <a:stretch>
            <a:fillRect/>
          </a:stretch>
        </p:blipFill>
        <p:spPr bwMode="auto">
          <a:xfrm>
            <a:off x="374650" y="4178300"/>
            <a:ext cx="708025" cy="534988"/>
          </a:xfrm>
          <a:prstGeom prst="rect">
            <a:avLst/>
          </a:prstGeom>
          <a:noFill/>
          <a:ln w="317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163074" name="TextBox 113"/>
          <p:cNvSpPr txBox="1">
            <a:spLocks noChangeArrowheads="1"/>
          </p:cNvSpPr>
          <p:nvPr/>
        </p:nvSpPr>
        <p:spPr bwMode="auto">
          <a:xfrm>
            <a:off x="293688" y="1035050"/>
            <a:ext cx="17907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altLang="ru-RU" sz="1100" b="1">
                <a:solidFill>
                  <a:srgbClr val="FFFFFF"/>
                </a:solidFill>
              </a:rPr>
              <a:t>Данные с наблюдательной сети Росгидромета</a:t>
            </a:r>
          </a:p>
        </p:txBody>
      </p:sp>
      <p:pic>
        <p:nvPicPr>
          <p:cNvPr id="163075" name="Рисунок 1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0213" y="2735263"/>
            <a:ext cx="11620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076" name="Рисунок 115"/>
          <p:cNvPicPr>
            <a:picLocks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974975" y="2662238"/>
            <a:ext cx="11636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>
          <a:xfrm>
            <a:off x="4233863" y="1784350"/>
            <a:ext cx="2374900" cy="64770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гидрологической обстановки на реках </a:t>
            </a: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(категория опасности, уровень воды, тенденция уровня воды)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233863" y="2533650"/>
            <a:ext cx="2374900" cy="53975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гидрологическая обстановка на водохранилищах </a:t>
            </a: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(уровни воды, баланс, сброс и приток воды)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233863" y="3173413"/>
            <a:ext cx="2374900" cy="53975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гидрологической обстановки на водохранилищах </a:t>
            </a: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(приток воды)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233863" y="3814763"/>
            <a:ext cx="2374900" cy="539750"/>
          </a:xfrm>
          <a:prstGeom prst="rect">
            <a:avLst/>
          </a:prstGeom>
          <a:solidFill>
            <a:srgbClr val="9BBB59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</a:t>
            </a: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</a:t>
            </a:r>
          </a:p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(Метеор-М, Канопус-В, Ресурс-П, </a:t>
            </a:r>
            <a:r>
              <a:rPr lang="en-US" sz="9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Landsat, Sentinel</a:t>
            </a:r>
            <a:r>
              <a:rPr lang="ru-RU" sz="9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9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Sentinel</a:t>
            </a:r>
            <a:r>
              <a:rPr lang="ru-RU" sz="9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-2,</a:t>
            </a:r>
            <a:r>
              <a:rPr lang="en-US" sz="9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Aqua/Terra)</a:t>
            </a:r>
            <a:endParaRPr lang="en-US" sz="900" i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233863" y="4456113"/>
            <a:ext cx="2374900" cy="647700"/>
          </a:xfrm>
          <a:prstGeom prst="rect">
            <a:avLst/>
          </a:prstGeom>
          <a:solidFill>
            <a:srgbClr val="9BBB59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спутниковая продукция</a:t>
            </a:r>
          </a:p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(карты снежного покрова, относительной влажности почвы, приводного ветра и др.)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233863" y="5203825"/>
            <a:ext cx="2374900" cy="649288"/>
          </a:xfrm>
          <a:prstGeom prst="rect">
            <a:avLst/>
          </a:prstGeom>
          <a:solidFill>
            <a:srgbClr val="77451F"/>
          </a:solidFill>
          <a:ln w="25400" cap="flat" cmpd="sng" algn="ctr">
            <a:noFill/>
            <a:prstDash val="soli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картографические и информационные данные </a:t>
            </a: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(цифровая модель рельефа, </a:t>
            </a:r>
            <a:r>
              <a:rPr lang="ru-RU" sz="1000" i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метео</a:t>
            </a: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-станции, </a:t>
            </a:r>
            <a:r>
              <a:rPr lang="ru-RU" sz="1000" i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гидропосты</a:t>
            </a:r>
            <a:r>
              <a:rPr lang="ru-RU" sz="1000" i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водоразделы)</a:t>
            </a:r>
          </a:p>
        </p:txBody>
      </p:sp>
      <p:sp>
        <p:nvSpPr>
          <p:cNvPr id="54" name="Стрелка вправо 53"/>
          <p:cNvSpPr/>
          <p:nvPr/>
        </p:nvSpPr>
        <p:spPr>
          <a:xfrm>
            <a:off x="2679700" y="3036888"/>
            <a:ext cx="230188" cy="590550"/>
          </a:xfrm>
          <a:prstGeom prst="rightArrow">
            <a:avLst>
              <a:gd name="adj1" fmla="val 100000"/>
              <a:gd name="adj2" fmla="val 140452"/>
            </a:avLst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6661150" y="3036888"/>
            <a:ext cx="230188" cy="590550"/>
          </a:xfrm>
          <a:prstGeom prst="rightArrow">
            <a:avLst>
              <a:gd name="adj1" fmla="val 100000"/>
              <a:gd name="adj2" fmla="val 140452"/>
            </a:avLst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graphicFrame>
        <p:nvGraphicFramePr>
          <p:cNvPr id="163023" name="Object 43215"/>
          <p:cNvGraphicFramePr>
            <a:graphicFrameLocks/>
          </p:cNvGraphicFramePr>
          <p:nvPr/>
        </p:nvGraphicFramePr>
        <p:xfrm>
          <a:off x="946150" y="5486400"/>
          <a:ext cx="493713" cy="323850"/>
        </p:xfrm>
        <a:graphic>
          <a:graphicData uri="http://schemas.openxmlformats.org/presentationml/2006/ole">
            <p:oleObj spid="_x0000_s163023" name="Image" r:id="rId24" imgW="499873" imgH="365761" progId="">
              <p:embed/>
            </p:oleObj>
          </a:graphicData>
        </a:graphic>
      </p:graphicFrame>
      <p:graphicFrame>
        <p:nvGraphicFramePr>
          <p:cNvPr id="163024" name="Object 43216"/>
          <p:cNvGraphicFramePr>
            <a:graphicFrameLocks/>
          </p:cNvGraphicFramePr>
          <p:nvPr/>
        </p:nvGraphicFramePr>
        <p:xfrm>
          <a:off x="334963" y="5486400"/>
          <a:ext cx="509587" cy="323850"/>
        </p:xfrm>
        <a:graphic>
          <a:graphicData uri="http://schemas.openxmlformats.org/presentationml/2006/ole">
            <p:oleObj spid="_x0000_s163024" name="Image" r:id="rId25" imgW="518161" imgH="365761" progId="">
              <p:embed/>
            </p:oleObj>
          </a:graphicData>
        </a:graphic>
      </p:graphicFrame>
      <p:graphicFrame>
        <p:nvGraphicFramePr>
          <p:cNvPr id="163025" name="Object 43217"/>
          <p:cNvGraphicFramePr>
            <a:graphicFrameLocks/>
          </p:cNvGraphicFramePr>
          <p:nvPr/>
        </p:nvGraphicFramePr>
        <p:xfrm>
          <a:off x="1525588" y="5486400"/>
          <a:ext cx="503237" cy="323850"/>
        </p:xfrm>
        <a:graphic>
          <a:graphicData uri="http://schemas.openxmlformats.org/presentationml/2006/ole">
            <p:oleObj spid="_x0000_s163025" name="Image" r:id="rId26" imgW="594361" imgH="423673" progId="">
              <p:embed/>
            </p:oleObj>
          </a:graphicData>
        </a:graphic>
      </p:graphicFrame>
      <p:sp>
        <p:nvSpPr>
          <p:cNvPr id="59" name="Стрелка вправо 58"/>
          <p:cNvSpPr/>
          <p:nvPr/>
        </p:nvSpPr>
        <p:spPr>
          <a:xfrm>
            <a:off x="2120900" y="2108200"/>
            <a:ext cx="179388" cy="431800"/>
          </a:xfrm>
          <a:prstGeom prst="rightArrow">
            <a:avLst>
              <a:gd name="adj1" fmla="val 100000"/>
              <a:gd name="adj2" fmla="val 140452"/>
            </a:avLst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0" name="Стрелка вправо 59"/>
          <p:cNvSpPr/>
          <p:nvPr/>
        </p:nvSpPr>
        <p:spPr>
          <a:xfrm>
            <a:off x="2130425" y="4252913"/>
            <a:ext cx="180975" cy="433387"/>
          </a:xfrm>
          <a:prstGeom prst="rightArrow">
            <a:avLst>
              <a:gd name="adj1" fmla="val 100000"/>
              <a:gd name="adj2" fmla="val 140452"/>
            </a:avLst>
          </a:prstGeom>
          <a:solidFill>
            <a:srgbClr val="9BBB59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1" name="Стрелка вправо 60"/>
          <p:cNvSpPr/>
          <p:nvPr/>
        </p:nvSpPr>
        <p:spPr>
          <a:xfrm>
            <a:off x="2138363" y="5272088"/>
            <a:ext cx="180975" cy="431800"/>
          </a:xfrm>
          <a:prstGeom prst="rightArrow">
            <a:avLst>
              <a:gd name="adj1" fmla="val 100000"/>
              <a:gd name="adj2" fmla="val 140452"/>
            </a:avLst>
          </a:prstGeom>
          <a:solidFill>
            <a:srgbClr val="77451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3088" name="TextBox 133"/>
          <p:cNvSpPr txBox="1">
            <a:spLocks noChangeArrowheads="1"/>
          </p:cNvSpPr>
          <p:nvPr/>
        </p:nvSpPr>
        <p:spPr bwMode="auto">
          <a:xfrm>
            <a:off x="6813550" y="1692275"/>
            <a:ext cx="289242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altLang="ru-RU" sz="1100">
                <a:solidFill>
                  <a:srgbClr val="FFFFFF"/>
                </a:solidFill>
              </a:rPr>
              <a:t>Просмотр, выбор, комплексирование</a:t>
            </a:r>
          </a:p>
          <a:p>
            <a:pPr algn="ctr">
              <a:lnSpc>
                <a:spcPts val="1100"/>
              </a:lnSpc>
            </a:pPr>
            <a:r>
              <a:rPr lang="ru-RU" altLang="ru-RU" sz="1100">
                <a:solidFill>
                  <a:srgbClr val="FFFFFF"/>
                </a:solidFill>
              </a:rPr>
              <a:t>и экспорт различных видов спутниковой и гидрометеорологической информации </a:t>
            </a:r>
          </a:p>
        </p:txBody>
      </p:sp>
      <p:graphicFrame>
        <p:nvGraphicFramePr>
          <p:cNvPr id="163026" name="Object 43218"/>
          <p:cNvGraphicFramePr>
            <a:graphicFrameLocks noChangeAspect="1"/>
          </p:cNvGraphicFramePr>
          <p:nvPr/>
        </p:nvGraphicFramePr>
        <p:xfrm>
          <a:off x="8189913" y="3548063"/>
          <a:ext cx="1362075" cy="755650"/>
        </p:xfrm>
        <a:graphic>
          <a:graphicData uri="http://schemas.openxmlformats.org/presentationml/2006/ole">
            <p:oleObj spid="_x0000_s163026" name="Image" r:id="rId27" imgW="1295403" imgH="719329" progId="">
              <p:embed/>
            </p:oleObj>
          </a:graphicData>
        </a:graphic>
      </p:graphicFrame>
      <p:sp>
        <p:nvSpPr>
          <p:cNvPr id="67" name="Скругленный прямоугольник 66"/>
          <p:cNvSpPr/>
          <p:nvPr/>
        </p:nvSpPr>
        <p:spPr>
          <a:xfrm>
            <a:off x="6910388" y="4995863"/>
            <a:ext cx="2700337" cy="433387"/>
          </a:xfrm>
          <a:prstGeom prst="roundRect">
            <a:avLst>
              <a:gd name="adj" fmla="val 0"/>
            </a:avLst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spc="2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Потребители</a:t>
            </a:r>
            <a:r>
              <a:rPr lang="ru-RU" sz="11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трелка вправо 67"/>
          <p:cNvSpPr/>
          <p:nvPr/>
        </p:nvSpPr>
        <p:spPr>
          <a:xfrm rot="5400000">
            <a:off x="8072438" y="4578350"/>
            <a:ext cx="228600" cy="590550"/>
          </a:xfrm>
          <a:prstGeom prst="rightArrow">
            <a:avLst>
              <a:gd name="adj1" fmla="val 100000"/>
              <a:gd name="adj2" fmla="val 140452"/>
            </a:avLst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graphicFrame>
        <p:nvGraphicFramePr>
          <p:cNvPr id="163027" name="Object 43219"/>
          <p:cNvGraphicFramePr>
            <a:graphicFrameLocks noChangeAspect="1"/>
          </p:cNvGraphicFramePr>
          <p:nvPr/>
        </p:nvGraphicFramePr>
        <p:xfrm>
          <a:off x="788988" y="4433888"/>
          <a:ext cx="819150" cy="650875"/>
        </p:xfrm>
        <a:graphic>
          <a:graphicData uri="http://schemas.openxmlformats.org/presentationml/2006/ole">
            <p:oleObj spid="_x0000_s163027" name="Image" r:id="rId28" imgW="600457" imgH="478537" progId="">
              <p:embed/>
            </p:oleObj>
          </a:graphicData>
        </a:graphic>
      </p:graphicFrame>
      <p:graphicFrame>
        <p:nvGraphicFramePr>
          <p:cNvPr id="163028" name="Object 43220"/>
          <p:cNvGraphicFramePr>
            <a:graphicFrameLocks noChangeAspect="1"/>
          </p:cNvGraphicFramePr>
          <p:nvPr/>
        </p:nvGraphicFramePr>
        <p:xfrm>
          <a:off x="920750" y="1951038"/>
          <a:ext cx="1089025" cy="611187"/>
        </p:xfrm>
        <a:graphic>
          <a:graphicData uri="http://schemas.openxmlformats.org/presentationml/2006/ole">
            <p:oleObj spid="_x0000_s163028" name="Image" r:id="rId29" imgW="1002794" imgH="563881" progId="">
              <p:embed/>
            </p:oleObj>
          </a:graphicData>
        </a:graphic>
      </p:graphicFrame>
      <p:graphicFrame>
        <p:nvGraphicFramePr>
          <p:cNvPr id="163029" name="Object 43221"/>
          <p:cNvGraphicFramePr>
            <a:graphicFrameLocks noChangeAspect="1"/>
          </p:cNvGraphicFramePr>
          <p:nvPr/>
        </p:nvGraphicFramePr>
        <p:xfrm>
          <a:off x="377825" y="1604963"/>
          <a:ext cx="1101725" cy="611187"/>
        </p:xfrm>
        <a:graphic>
          <a:graphicData uri="http://schemas.openxmlformats.org/presentationml/2006/ole">
            <p:oleObj spid="_x0000_s163029" name="Image" r:id="rId30" imgW="972314" imgH="539497" progId="">
              <p:embed/>
            </p:oleObj>
          </a:graphicData>
        </a:graphic>
      </p:graphicFrame>
      <p:graphicFrame>
        <p:nvGraphicFramePr>
          <p:cNvPr id="163030" name="Object 43222"/>
          <p:cNvGraphicFramePr>
            <a:graphicFrameLocks noChangeAspect="1"/>
          </p:cNvGraphicFramePr>
          <p:nvPr/>
        </p:nvGraphicFramePr>
        <p:xfrm>
          <a:off x="877888" y="3001963"/>
          <a:ext cx="1100137" cy="612775"/>
        </p:xfrm>
        <a:graphic>
          <a:graphicData uri="http://schemas.openxmlformats.org/presentationml/2006/ole">
            <p:oleObj spid="_x0000_s163030" name="Image" r:id="rId31" imgW="972314" imgH="539497" progId="">
              <p:embed/>
            </p:oleObj>
          </a:graphicData>
        </a:graphic>
      </p:graphicFrame>
      <p:graphicFrame>
        <p:nvGraphicFramePr>
          <p:cNvPr id="163031" name="Object 43223"/>
          <p:cNvGraphicFramePr>
            <a:graphicFrameLocks noChangeAspect="1"/>
          </p:cNvGraphicFramePr>
          <p:nvPr/>
        </p:nvGraphicFramePr>
        <p:xfrm>
          <a:off x="377825" y="2595563"/>
          <a:ext cx="1101725" cy="611187"/>
        </p:xfrm>
        <a:graphic>
          <a:graphicData uri="http://schemas.openxmlformats.org/presentationml/2006/ole">
            <p:oleObj spid="_x0000_s163031" name="Image" r:id="rId32" imgW="972314" imgH="539497" progId="">
              <p:embed/>
            </p:oleObj>
          </a:graphicData>
        </a:graphic>
      </p:graphicFrame>
      <p:graphicFrame>
        <p:nvGraphicFramePr>
          <p:cNvPr id="163032" name="Object 43224"/>
          <p:cNvGraphicFramePr>
            <a:graphicFrameLocks noChangeAspect="1"/>
          </p:cNvGraphicFramePr>
          <p:nvPr/>
        </p:nvGraphicFramePr>
        <p:xfrm>
          <a:off x="8193088" y="3548063"/>
          <a:ext cx="1368425" cy="722312"/>
        </p:xfrm>
        <a:graphic>
          <a:graphicData uri="http://schemas.openxmlformats.org/presentationml/2006/ole">
            <p:oleObj spid="_x0000_s163032" name="Image" r:id="rId33" imgW="24380952" imgH="12901587" progId="">
              <p:embed/>
            </p:oleObj>
          </a:graphicData>
        </a:graphic>
      </p:graphicFrame>
      <p:graphicFrame>
        <p:nvGraphicFramePr>
          <p:cNvPr id="163033" name="Object 43225"/>
          <p:cNvGraphicFramePr>
            <a:graphicFrameLocks noChangeAspect="1"/>
          </p:cNvGraphicFramePr>
          <p:nvPr/>
        </p:nvGraphicFramePr>
        <p:xfrm>
          <a:off x="6980238" y="3644900"/>
          <a:ext cx="1363662" cy="720725"/>
        </p:xfrm>
        <a:graphic>
          <a:graphicData uri="http://schemas.openxmlformats.org/presentationml/2006/ole">
            <p:oleObj spid="_x0000_s163033" name="Image" r:id="rId34" imgW="24380952" imgH="12901587" progId="">
              <p:embed/>
            </p:oleObj>
          </a:graphicData>
        </a:graphic>
      </p:graphicFrame>
      <p:graphicFrame>
        <p:nvGraphicFramePr>
          <p:cNvPr id="163034" name="Object 43226"/>
          <p:cNvGraphicFramePr>
            <a:graphicFrameLocks noChangeAspect="1"/>
          </p:cNvGraphicFramePr>
          <p:nvPr/>
        </p:nvGraphicFramePr>
        <p:xfrm>
          <a:off x="7381875" y="2308225"/>
          <a:ext cx="1681163" cy="887413"/>
        </p:xfrm>
        <a:graphic>
          <a:graphicData uri="http://schemas.openxmlformats.org/presentationml/2006/ole">
            <p:oleObj spid="_x0000_s163034" name="Image" r:id="rId35" imgW="24380952" imgH="12901587" progId="">
              <p:embed/>
            </p:oleObj>
          </a:graphicData>
        </a:graphic>
      </p:graphicFrame>
      <p:sp>
        <p:nvSpPr>
          <p:cNvPr id="163091" name="TextBox 75"/>
          <p:cNvSpPr txBox="1">
            <a:spLocks noChangeArrowheads="1"/>
          </p:cNvSpPr>
          <p:nvPr/>
        </p:nvSpPr>
        <p:spPr bwMode="auto">
          <a:xfrm>
            <a:off x="3459163" y="6538913"/>
            <a:ext cx="3170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Подготовлено за неделю:  </a:t>
            </a:r>
            <a:r>
              <a:rPr lang="ru-RU" sz="1400" b="1">
                <a:solidFill>
                  <a:srgbClr val="007400"/>
                </a:solidFill>
              </a:rPr>
              <a:t>143</a:t>
            </a:r>
            <a:r>
              <a:rPr lang="ru-RU" sz="1200"/>
              <a:t> продукта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E7A1FD-8B4C-49D0-97C0-AD47DDE235C5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83100" y="2100263"/>
            <a:ext cx="4983163" cy="4610100"/>
          </a:xfrm>
          <a:prstGeom prst="roundRect">
            <a:avLst>
              <a:gd name="adj" fmla="val 3486"/>
            </a:avLst>
          </a:prstGeom>
          <a:solidFill>
            <a:schemeClr val="tx2"/>
          </a:solidFill>
          <a:ln w="3175">
            <a:solidFill>
              <a:schemeClr val="bg1">
                <a:lumMod val="50000"/>
              </a:schemeClr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22800" y="2143125"/>
            <a:ext cx="4683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Геоинформационная система (ГИС)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8688" y="2500313"/>
            <a:ext cx="3362325" cy="3927475"/>
          </a:xfrm>
          <a:prstGeom prst="rect">
            <a:avLst/>
          </a:prstGeom>
          <a:noFill/>
        </p:spPr>
        <p:txBody>
          <a:bodyPr lIns="36000" rIns="0">
            <a:spAutoFit/>
          </a:bodyPr>
          <a:lstStyle/>
          <a:p>
            <a:pPr marL="92075" indent="-92075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­"/>
              <a:defRPr/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изображения:</a:t>
            </a:r>
            <a:r>
              <a:rPr lang="ru-RU" sz="9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Метеор-М (МСУ-МР), </a:t>
            </a:r>
            <a:r>
              <a:rPr lang="en-US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TERRA/AQUA (MODIS)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Метеор-М (КМСС), </a:t>
            </a:r>
            <a:r>
              <a:rPr lang="ru-RU" sz="9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 (МСС), </a:t>
            </a:r>
            <a:r>
              <a:rPr lang="en-US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Landsat-8 (OLI),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Ресурс-П (ШМСА)</a:t>
            </a:r>
          </a:p>
          <a:p>
            <a:pPr marL="92075" indent="-92075"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­"/>
              <a:defRPr/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гидрологическая информация:</a:t>
            </a:r>
            <a:r>
              <a:rPr lang="ru-RU" sz="9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воды (АГК), уровень воды (</a:t>
            </a:r>
            <a:r>
              <a:rPr lang="ru-RU" sz="900" i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гидропост</a:t>
            </a:r>
            <a:r>
              <a:rPr lang="ru-RU" sz="9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высота снежного покрова, запас воды в снеге к норме</a:t>
            </a:r>
            <a:r>
              <a:rPr lang="ru-RU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влажность почвы, вектора разливов рек,  карты снежного покрова, граница снежного покрова, </a:t>
            </a:r>
            <a:r>
              <a:rPr lang="ru-RU" sz="900" i="1" dirty="0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уровней воды,</a:t>
            </a:r>
            <a:r>
              <a:rPr lang="ru-RU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консультативный прогноз разливов</a:t>
            </a:r>
          </a:p>
          <a:p>
            <a:pPr marL="92075" indent="-92075"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­"/>
              <a:defRPr/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океанографическая информация:</a:t>
            </a:r>
            <a:r>
              <a:rPr lang="ru-RU" sz="9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ледовая обстановка, </a:t>
            </a:r>
            <a:r>
              <a:rPr lang="ru-RU" sz="9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приводный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ветер</a:t>
            </a:r>
            <a:r>
              <a:rPr lang="ru-RU" sz="900" i="1" dirty="0">
                <a:solidFill>
                  <a:srgbClr val="F6D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суммарный уровень моря</a:t>
            </a:r>
          </a:p>
          <a:p>
            <a:pPr marL="92075" indent="-92075"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­"/>
              <a:defRPr/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метеорологическая информация:</a:t>
            </a:r>
            <a:r>
              <a:rPr lang="ru-RU" sz="9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93C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наземных измерений,</a:t>
            </a:r>
            <a:r>
              <a:rPr lang="ru-RU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 облачности</a:t>
            </a:r>
            <a:r>
              <a:rPr lang="ru-RU" sz="900" i="1" dirty="0">
                <a:solidFill>
                  <a:srgbClr val="F6D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давление, количество осадков, </a:t>
            </a:r>
            <a:r>
              <a:rPr lang="ru-RU" sz="900" i="1" dirty="0" err="1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балльность</a:t>
            </a:r>
            <a:r>
              <a:rPr lang="ru-RU" sz="900" i="1" dirty="0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облачности</a:t>
            </a:r>
          </a:p>
          <a:p>
            <a:pPr marL="92075" indent="-92075" fontAlgn="auto">
              <a:lnSpc>
                <a:spcPts val="11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­"/>
              <a:defRPr/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аэрологическая информация: </a:t>
            </a:r>
            <a:r>
              <a:rPr lang="ru-RU" sz="900" i="1" dirty="0">
                <a:solidFill>
                  <a:srgbClr val="93C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</a:t>
            </a:r>
            <a:r>
              <a:rPr lang="ru-RU" sz="900" i="1" dirty="0" err="1">
                <a:solidFill>
                  <a:srgbClr val="93C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аэрозондирования</a:t>
            </a:r>
            <a:r>
              <a:rPr lang="ru-RU" sz="900" i="1" dirty="0">
                <a:solidFill>
                  <a:srgbClr val="93C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объективный анализ, максимальный ветер, тропопауза,</a:t>
            </a:r>
            <a:r>
              <a:rPr lang="ru-RU" sz="9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температуры, поле </a:t>
            </a:r>
            <a:r>
              <a:rPr lang="ru-RU" sz="900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геопотенциала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поле влажности, скорость и направление ветра</a:t>
            </a:r>
            <a:r>
              <a:rPr lang="ru-RU" sz="900" i="1" dirty="0">
                <a:solidFill>
                  <a:srgbClr val="F6D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00" i="1" dirty="0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температуры, прогноз </a:t>
            </a:r>
            <a:r>
              <a:rPr lang="ru-RU" sz="900" i="1" dirty="0" err="1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геопотенциала</a:t>
            </a:r>
            <a:r>
              <a:rPr lang="ru-RU" sz="900" i="1" dirty="0">
                <a:solidFill>
                  <a:srgbClr val="A39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прогноз влажности, прогноз скорости и направления ветра</a:t>
            </a:r>
            <a:endParaRPr lang="en-US" sz="900" dirty="0">
              <a:solidFill>
                <a:srgbClr val="A399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indent="-92075" fontAlgn="auto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­"/>
              <a:defRPr/>
            </a:pPr>
            <a:r>
              <a:rPr lang="ru-RU" sz="9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геофизическая информация: </a:t>
            </a:r>
            <a:r>
              <a:rPr lang="ru-RU" sz="900" i="1" spc="-20" dirty="0">
                <a:solidFill>
                  <a:srgbClr val="93C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пункты измерений</a:t>
            </a:r>
            <a:endParaRPr lang="ru-RU" sz="900" i="1" dirty="0">
              <a:solidFill>
                <a:srgbClr val="93CD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indent="-88900" fontAlgn="auto">
              <a:lnSpc>
                <a:spcPts val="11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­"/>
              <a:defRPr/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экологическая информация: </a:t>
            </a:r>
            <a:r>
              <a:rPr lang="ru-RU" sz="900" i="1" dirty="0">
                <a:solidFill>
                  <a:srgbClr val="93C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радиационный фон, </a:t>
            </a:r>
            <a:r>
              <a:rPr lang="ru-RU" sz="9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горячие точки, карта районов лесных пожаров</a:t>
            </a:r>
            <a:endParaRPr lang="ru-RU" sz="9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63" y="1050925"/>
            <a:ext cx="1162050" cy="1663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36000" rIns="0">
            <a:spAutoFit/>
          </a:bodyPr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сети наблюдений</a:t>
            </a: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8000" y="1052513"/>
            <a:ext cx="1163638" cy="1662112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данные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1013" y="1055688"/>
            <a:ext cx="1162050" cy="16589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36000" rIns="36000">
            <a:spAutoFit/>
          </a:bodyPr>
          <a:lstStyle/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Прогностические</a:t>
            </a: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</a:t>
            </a: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3544" name="Рисунок 71"/>
          <p:cNvPicPr>
            <a:picLocks/>
          </p:cNvPicPr>
          <p:nvPr/>
        </p:nvPicPr>
        <p:blipFill>
          <a:blip r:embed="rId2"/>
          <a:srcRect l="49469" t="19873"/>
          <a:stretch>
            <a:fillRect/>
          </a:stretch>
        </p:blipFill>
        <p:spPr bwMode="auto">
          <a:xfrm>
            <a:off x="584200" y="1482725"/>
            <a:ext cx="1090613" cy="10985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3545" name="Рисунок 7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8" y="622300"/>
            <a:ext cx="8207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6" name="Рисунок 7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7325" y="585788"/>
            <a:ext cx="36671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484188" y="2882900"/>
            <a:ext cx="3765550" cy="642938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34988" y="2882900"/>
            <a:ext cx="37465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1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ГЛОБАЛЬНАЯ БАЗА ДАННЫХ </a:t>
            </a:r>
            <a:endParaRPr lang="en-US" sz="1200" spc="15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spc="15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 ПРОДУКЦИИ ПО ДАЛЬНЕВОСТОЧНОМУ РЕГИОНУ</a:t>
            </a:r>
          </a:p>
        </p:txBody>
      </p:sp>
      <p:pic>
        <p:nvPicPr>
          <p:cNvPr id="19" name="Picture 4"/>
          <p:cNvPicPr>
            <a:picLocks noChangeArrowheads="1"/>
          </p:cNvPicPr>
          <p:nvPr/>
        </p:nvPicPr>
        <p:blipFill>
          <a:blip r:embed="rId5"/>
          <a:srcRect l="661" t="322" r="826" b="322"/>
          <a:stretch>
            <a:fillRect/>
          </a:stretch>
        </p:blipFill>
        <p:spPr bwMode="auto">
          <a:xfrm>
            <a:off x="2049463" y="1508125"/>
            <a:ext cx="825500" cy="963613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5719" t="4803" r="5641" b="33475"/>
          <a:stretch/>
        </p:blipFill>
        <p:spPr>
          <a:xfrm>
            <a:off x="1828800" y="1554163"/>
            <a:ext cx="904875" cy="954087"/>
          </a:xfrm>
          <a:prstGeom prst="rect">
            <a:avLst/>
          </a:prstGeom>
          <a:ln w="3175">
            <a:solidFill>
              <a:schemeClr val="tx2"/>
            </a:solidFill>
          </a:ln>
          <a:effectLst>
            <a:outerShdw blurRad="177800" algn="ctr" rotWithShape="0">
              <a:prstClr val="black">
                <a:alpha val="18000"/>
              </a:prstClr>
            </a:outerShdw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00063" y="3571875"/>
            <a:ext cx="3749675" cy="1887538"/>
          </a:xfrm>
          <a:prstGeom prst="roundRect">
            <a:avLst>
              <a:gd name="adj" fmla="val 5153"/>
            </a:avLst>
          </a:prstGeom>
          <a:solidFill>
            <a:srgbClr val="1F497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3552" name="TextBox 179"/>
          <p:cNvSpPr txBox="1">
            <a:spLocks noChangeArrowheads="1"/>
          </p:cNvSpPr>
          <p:nvPr/>
        </p:nvSpPr>
        <p:spPr bwMode="auto">
          <a:xfrm>
            <a:off x="534988" y="3668713"/>
            <a:ext cx="3749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/>
            <a:r>
              <a:rPr lang="ru-RU" altLang="ru-RU" sz="1200" b="1">
                <a:solidFill>
                  <a:schemeClr val="bg1"/>
                </a:solidFill>
              </a:rPr>
              <a:t>Веб-ГИС (интерактивный интерфейс удаленного пользователя) 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0063" y="5746750"/>
            <a:ext cx="3749675" cy="561975"/>
          </a:xfrm>
          <a:prstGeom prst="roundRect">
            <a:avLst>
              <a:gd name="adj" fmla="val 14007"/>
            </a:avLst>
          </a:prstGeom>
          <a:noFill/>
          <a:ln>
            <a:solidFill>
              <a:srgbClr val="1F497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anchor="ctr"/>
          <a:lstStyle/>
          <a:p>
            <a:pPr algn="ctr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spc="25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Потребители</a:t>
            </a:r>
            <a:endParaRPr lang="ru-RU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5400000">
            <a:off x="2251076" y="5162550"/>
            <a:ext cx="233362" cy="896937"/>
          </a:xfrm>
          <a:prstGeom prst="homePlate">
            <a:avLst>
              <a:gd name="adj" fmla="val 100000"/>
            </a:avLst>
          </a:prstGeom>
          <a:solidFill>
            <a:srgbClr val="1F497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5400000">
            <a:off x="1024731" y="2632869"/>
            <a:ext cx="142875" cy="331788"/>
          </a:xfrm>
          <a:prstGeom prst="rightArrow">
            <a:avLst>
              <a:gd name="adj1" fmla="val 62026"/>
              <a:gd name="adj2" fmla="val 10000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7" name="Пятиугольник 26"/>
          <p:cNvSpPr/>
          <p:nvPr/>
        </p:nvSpPr>
        <p:spPr>
          <a:xfrm rot="5400000">
            <a:off x="3527425" y="2636838"/>
            <a:ext cx="150813" cy="331787"/>
          </a:xfrm>
          <a:prstGeom prst="homePlate">
            <a:avLst>
              <a:gd name="adj" fmla="val 10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2278063" y="2632075"/>
            <a:ext cx="142875" cy="333375"/>
          </a:xfrm>
          <a:prstGeom prst="rightArrow">
            <a:avLst>
              <a:gd name="adj1" fmla="val 62026"/>
              <a:gd name="adj2" fmla="val 100000"/>
            </a:avLst>
          </a:prstGeom>
          <a:solidFill>
            <a:srgbClr val="FFC000"/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9" name="Пятиугольник 28"/>
          <p:cNvSpPr/>
          <p:nvPr/>
        </p:nvSpPr>
        <p:spPr>
          <a:xfrm>
            <a:off x="4294188" y="3025775"/>
            <a:ext cx="166687" cy="398463"/>
          </a:xfrm>
          <a:prstGeom prst="homePlat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ятиугольник 29"/>
          <p:cNvSpPr/>
          <p:nvPr/>
        </p:nvSpPr>
        <p:spPr>
          <a:xfrm rot="10800000">
            <a:off x="4283075" y="4240213"/>
            <a:ext cx="166688" cy="398462"/>
          </a:xfrm>
          <a:prstGeom prst="homePlat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3560" name="Picture 4"/>
          <p:cNvPicPr>
            <a:picLocks noChangeAspect="1" noChangeArrowheads="1"/>
          </p:cNvPicPr>
          <p:nvPr/>
        </p:nvPicPr>
        <p:blipFill>
          <a:blip r:embed="rId7"/>
          <a:srcRect t="6148" b="23155"/>
          <a:stretch>
            <a:fillRect/>
          </a:stretch>
        </p:blipFill>
        <p:spPr bwMode="auto">
          <a:xfrm>
            <a:off x="638175" y="3711575"/>
            <a:ext cx="34798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/>
          <a:srcRect l="744" t="241" r="413" b="241"/>
          <a:stretch>
            <a:fillRect/>
          </a:stretch>
        </p:blipFill>
        <p:spPr bwMode="auto">
          <a:xfrm>
            <a:off x="1912938" y="1625600"/>
            <a:ext cx="831850" cy="958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9"/>
          <a:srcRect l="744" t="241" r="413" b="241"/>
          <a:stretch>
            <a:fillRect/>
          </a:stretch>
        </p:blipFill>
        <p:spPr bwMode="auto">
          <a:xfrm>
            <a:off x="3128963" y="1428750"/>
            <a:ext cx="833437" cy="95885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rrowheads="1"/>
          </p:cNvPicPr>
          <p:nvPr/>
        </p:nvPicPr>
        <p:blipFill>
          <a:blip r:embed="rId5"/>
          <a:srcRect l="661" t="322" r="826" b="322"/>
          <a:stretch>
            <a:fillRect/>
          </a:stretch>
        </p:blipFill>
        <p:spPr bwMode="auto">
          <a:xfrm>
            <a:off x="3265488" y="1500188"/>
            <a:ext cx="823912" cy="96361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3564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06738" y="1655763"/>
            <a:ext cx="1017587" cy="928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579938" y="1122363"/>
            <a:ext cx="4910137" cy="842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Дальневосточное УГМС и др.), Минобороны России (ГМС ВС РФ и др.), МЧС России (НЦУКС и др.), Администрации ДФО (Администрация Хабаровского края и др.)</a:t>
            </a:r>
          </a:p>
        </p:txBody>
      </p:sp>
      <p:sp>
        <p:nvSpPr>
          <p:cNvPr id="193566" name="TextBox 38"/>
          <p:cNvSpPr txBox="1">
            <a:spLocks noChangeArrowheads="1"/>
          </p:cNvSpPr>
          <p:nvPr/>
        </p:nvSpPr>
        <p:spPr bwMode="auto">
          <a:xfrm>
            <a:off x="638175" y="6348413"/>
            <a:ext cx="3524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Подготовлено за неделю: </a:t>
            </a:r>
            <a:r>
              <a:rPr lang="ru-RU" sz="1400" b="1">
                <a:solidFill>
                  <a:srgbClr val="007400"/>
                </a:solidFill>
              </a:rPr>
              <a:t>419</a:t>
            </a:r>
            <a:r>
              <a:rPr lang="ru-RU" sz="1200"/>
              <a:t> продуктов</a:t>
            </a:r>
          </a:p>
        </p:txBody>
      </p:sp>
      <p:sp>
        <p:nvSpPr>
          <p:cNvPr id="193567" name="Rectangle 1"/>
          <p:cNvSpPr>
            <a:spLocks noChangeArrowheads="1"/>
          </p:cNvSpPr>
          <p:nvPr/>
        </p:nvSpPr>
        <p:spPr bwMode="auto">
          <a:xfrm>
            <a:off x="3175" y="65088"/>
            <a:ext cx="99615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72000" bIns="36000" anchor="ctr"/>
          <a:lstStyle/>
          <a:p>
            <a:pPr algn="ctr">
              <a:lnSpc>
                <a:spcPts val="28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altLang="ru-RU" sz="2400" b="1">
                <a:solidFill>
                  <a:srgbClr val="000000"/>
                </a:solidFill>
              </a:rPr>
              <a:t>Поддержка спутниковой компоненты ГИС «Метео ДВ»</a:t>
            </a:r>
          </a:p>
          <a:p>
            <a:pPr algn="ctr">
              <a:lnSpc>
                <a:spcPts val="28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altLang="ru-RU" sz="2400" b="1">
              <a:solidFill>
                <a:srgbClr val="000000"/>
              </a:solidFill>
            </a:endParaRPr>
          </a:p>
        </p:txBody>
      </p:sp>
      <p:grpSp>
        <p:nvGrpSpPr>
          <p:cNvPr id="193568" name="Группа 39"/>
          <p:cNvGrpSpPr>
            <a:grpSpLocks/>
          </p:cNvGrpSpPr>
          <p:nvPr/>
        </p:nvGrpSpPr>
        <p:grpSpPr bwMode="auto">
          <a:xfrm>
            <a:off x="4665663" y="2571750"/>
            <a:ext cx="1265237" cy="3959225"/>
            <a:chOff x="4665663" y="2571749"/>
            <a:chExt cx="1266001" cy="3960000"/>
          </a:xfrm>
        </p:grpSpPr>
        <p:grpSp>
          <p:nvGrpSpPr>
            <p:cNvPr id="193572" name="Группа 2"/>
            <p:cNvGrpSpPr>
              <a:grpSpLocks/>
            </p:cNvGrpSpPr>
            <p:nvPr/>
          </p:nvGrpSpPr>
          <p:grpSpPr bwMode="auto">
            <a:xfrm>
              <a:off x="4665663" y="2571749"/>
              <a:ext cx="1266001" cy="3960000"/>
              <a:chOff x="4665663" y="2571749"/>
              <a:chExt cx="1266001" cy="3960000"/>
            </a:xfrm>
          </p:grpSpPr>
          <p:pic>
            <p:nvPicPr>
              <p:cNvPr id="193574" name="Picture 8"/>
              <p:cNvPicPr preferRelativeResize="0">
                <a:picLocks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665663" y="2571749"/>
                <a:ext cx="1260000" cy="39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3575" name="Рисунок 1"/>
              <p:cNvPicPr preferRelativeResize="0">
                <a:picLocks/>
              </p:cNvPicPr>
              <p:nvPr/>
            </p:nvPicPr>
            <p:blipFill>
              <a:blip r:embed="rId12"/>
              <a:srcRect l="12383" t="5859" r="20184" b="6186"/>
              <a:stretch>
                <a:fillRect/>
              </a:stretch>
            </p:blipFill>
            <p:spPr bwMode="auto">
              <a:xfrm>
                <a:off x="4671664" y="3367198"/>
                <a:ext cx="1260000" cy="79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3573" name="Рисунок 24"/>
            <p:cNvPicPr>
              <a:picLocks noChangeAspect="1"/>
            </p:cNvPicPr>
            <p:nvPr/>
          </p:nvPicPr>
          <p:blipFill>
            <a:blip r:embed="rId13"/>
            <a:srcRect l="14644" t="-223" r="8662" b="4491"/>
            <a:stretch>
              <a:fillRect/>
            </a:stretch>
          </p:blipFill>
          <p:spPr bwMode="auto">
            <a:xfrm>
              <a:off x="4670949" y="2584450"/>
              <a:ext cx="1254714" cy="782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3569" name="Прямоугольник 11"/>
          <p:cNvSpPr>
            <a:spLocks noChangeArrowheads="1"/>
          </p:cNvSpPr>
          <p:nvPr/>
        </p:nvSpPr>
        <p:spPr bwMode="auto">
          <a:xfrm>
            <a:off x="6180138" y="6429375"/>
            <a:ext cx="3081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>
                <a:solidFill>
                  <a:srgbClr val="FFC000"/>
                </a:solidFill>
              </a:rPr>
              <a:t>спутниковая информационная продукция НИЦ «Планета» 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53138" y="6484938"/>
            <a:ext cx="180975" cy="107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008688" y="6427788"/>
            <a:ext cx="33623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09AA43-75F2-47E1-BD65-B6CE19EE0E12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94562" name="TextBox 2"/>
          <p:cNvSpPr txBox="1">
            <a:spLocks noChangeArrowheads="1"/>
          </p:cNvSpPr>
          <p:nvPr/>
        </p:nvSpPr>
        <p:spPr bwMode="auto">
          <a:xfrm>
            <a:off x="-15875" y="92075"/>
            <a:ext cx="992187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Границы распространения морского льда в российском секторе Арктики и Антарктике</a:t>
            </a:r>
            <a:endParaRPr lang="ru-RU" sz="2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" y="5348288"/>
            <a:ext cx="5727700" cy="592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  <a:effectLst/>
        </p:spPr>
        <p:txBody>
          <a:bodyPr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потребители:</a:t>
            </a: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Росгидромет (Ситуационный центр, Евразийский климатический центр и др.), Минобороны России (ГМС ВС РФ и др.), МЧС России (НЦУКС и др.)</a:t>
            </a:r>
          </a:p>
        </p:txBody>
      </p:sp>
      <p:sp>
        <p:nvSpPr>
          <p:cNvPr id="194564" name="TextBox 15"/>
          <p:cNvSpPr txBox="1">
            <a:spLocks noChangeArrowheads="1"/>
          </p:cNvSpPr>
          <p:nvPr/>
        </p:nvSpPr>
        <p:spPr bwMode="auto">
          <a:xfrm>
            <a:off x="6654800" y="6308725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Подготовлено за неделю: </a:t>
            </a:r>
            <a:r>
              <a:rPr lang="ru-RU" sz="1600" b="1">
                <a:solidFill>
                  <a:srgbClr val="007400"/>
                </a:solidFill>
              </a:rPr>
              <a:t>2</a:t>
            </a:r>
            <a:r>
              <a:rPr lang="ru-RU" sz="1200">
                <a:solidFill>
                  <a:srgbClr val="009900"/>
                </a:solidFill>
              </a:rPr>
              <a:t> </a:t>
            </a:r>
            <a:r>
              <a:rPr lang="ru-RU" sz="1200"/>
              <a:t>карты</a:t>
            </a:r>
          </a:p>
        </p:txBody>
      </p:sp>
      <p:sp>
        <p:nvSpPr>
          <p:cNvPr id="194565" name="TextBox 5"/>
          <p:cNvSpPr txBox="1">
            <a:spLocks noChangeArrowheads="1"/>
          </p:cNvSpPr>
          <p:nvPr/>
        </p:nvSpPr>
        <p:spPr bwMode="auto">
          <a:xfrm>
            <a:off x="2084388" y="4700588"/>
            <a:ext cx="2459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/>
              <a:t>Российский сектор Арктики</a:t>
            </a:r>
          </a:p>
        </p:txBody>
      </p:sp>
      <p:sp>
        <p:nvSpPr>
          <p:cNvPr id="194566" name="TextBox 10"/>
          <p:cNvSpPr txBox="1">
            <a:spLocks noChangeArrowheads="1"/>
          </p:cNvSpPr>
          <p:nvPr/>
        </p:nvSpPr>
        <p:spPr bwMode="auto">
          <a:xfrm>
            <a:off x="7543800" y="5711825"/>
            <a:ext cx="1128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Антарктика</a:t>
            </a:r>
          </a:p>
        </p:txBody>
      </p:sp>
      <p:sp>
        <p:nvSpPr>
          <p:cNvPr id="194567" name="TextBox 13"/>
          <p:cNvSpPr txBox="1">
            <a:spLocks noChangeArrowheads="1"/>
          </p:cNvSpPr>
          <p:nvPr/>
        </p:nvSpPr>
        <p:spPr bwMode="auto">
          <a:xfrm>
            <a:off x="5241925" y="4705350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94568" name="TextBox 17"/>
          <p:cNvSpPr txBox="1">
            <a:spLocks noChangeArrowheads="1"/>
          </p:cNvSpPr>
          <p:nvPr/>
        </p:nvSpPr>
        <p:spPr bwMode="auto">
          <a:xfrm>
            <a:off x="9085263" y="5697538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94569" name="TextBox 12"/>
          <p:cNvSpPr txBox="1">
            <a:spLocks noChangeArrowheads="1"/>
          </p:cNvSpPr>
          <p:nvPr/>
        </p:nvSpPr>
        <p:spPr bwMode="auto">
          <a:xfrm>
            <a:off x="6781800" y="6130925"/>
            <a:ext cx="23510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1 раз в неделю</a:t>
            </a:r>
          </a:p>
        </p:txBody>
      </p:sp>
      <p:pic>
        <p:nvPicPr>
          <p:cNvPr id="19457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9825" y="881063"/>
            <a:ext cx="3536950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23925"/>
            <a:ext cx="5697538" cy="377983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5C4EDD-5384-4594-B633-3FF313B48CDF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95586" name="TextBox 2"/>
          <p:cNvSpPr txBox="1">
            <a:spLocks noChangeArrowheads="1"/>
          </p:cNvSpPr>
          <p:nvPr/>
        </p:nvSpPr>
        <p:spPr bwMode="auto">
          <a:xfrm>
            <a:off x="-15875" y="92075"/>
            <a:ext cx="99218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Обзорная карта ледовой обстановки в районе</a:t>
            </a:r>
          </a:p>
          <a:p>
            <a:pPr algn="ctr">
              <a:lnSpc>
                <a:spcPts val="2500"/>
              </a:lnSpc>
            </a:pPr>
            <a:r>
              <a:rPr lang="ru-RU" sz="2400" b="1"/>
              <a:t> экспедиции</a:t>
            </a:r>
            <a:r>
              <a:rPr lang="en-US" sz="2400" b="1"/>
              <a:t> MOSAiC </a:t>
            </a:r>
            <a:r>
              <a:rPr lang="ru-RU" sz="2400" b="1"/>
              <a:t> (л</a:t>
            </a:r>
            <a:r>
              <a:rPr lang="en-US" sz="2400" b="1"/>
              <a:t>/</a:t>
            </a:r>
            <a:r>
              <a:rPr lang="ru-RU" sz="2400" b="1"/>
              <a:t>к «</a:t>
            </a:r>
            <a:r>
              <a:rPr lang="en-US" sz="2400" b="1"/>
              <a:t>Polarstern</a:t>
            </a:r>
            <a:r>
              <a:rPr lang="ru-RU" sz="2400" b="1"/>
              <a:t>»)</a:t>
            </a:r>
            <a:endParaRPr lang="ru-RU" sz="2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025" y="3200400"/>
            <a:ext cx="2316163" cy="1258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  <a:effectLst/>
        </p:spPr>
        <p:txBody>
          <a:bodyPr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потребители:</a:t>
            </a: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Росгидромет (Ситуационный центр, Евразийский климатический центр и др.), Минобороны России (ГМС ВС РФ и др.),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Минприроды России.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588" name="TextBox 15"/>
          <p:cNvSpPr txBox="1">
            <a:spLocks noChangeArrowheads="1"/>
          </p:cNvSpPr>
          <p:nvPr/>
        </p:nvSpPr>
        <p:spPr bwMode="auto">
          <a:xfrm>
            <a:off x="6954838" y="4984750"/>
            <a:ext cx="2003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/>
              <a:t>Подготовлено за неделю:</a:t>
            </a:r>
          </a:p>
          <a:p>
            <a:pPr algn="ctr"/>
            <a:r>
              <a:rPr lang="ru-RU" sz="1600" b="1">
                <a:solidFill>
                  <a:srgbClr val="007400"/>
                </a:solidFill>
              </a:rPr>
              <a:t>1</a:t>
            </a:r>
            <a:r>
              <a:rPr lang="ru-RU" sz="1200">
                <a:solidFill>
                  <a:srgbClr val="009900"/>
                </a:solidFill>
              </a:rPr>
              <a:t> </a:t>
            </a:r>
            <a:r>
              <a:rPr lang="ru-RU" sz="1200"/>
              <a:t>карта</a:t>
            </a:r>
          </a:p>
        </p:txBody>
      </p:sp>
      <p:sp>
        <p:nvSpPr>
          <p:cNvPr id="195589" name="TextBox 17"/>
          <p:cNvSpPr txBox="1">
            <a:spLocks noChangeArrowheads="1"/>
          </p:cNvSpPr>
          <p:nvPr/>
        </p:nvSpPr>
        <p:spPr bwMode="auto">
          <a:xfrm>
            <a:off x="4114800" y="6635750"/>
            <a:ext cx="1079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 – 09.07.2020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860425"/>
            <a:ext cx="4073525" cy="57594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77000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CB24EF-C57F-4DEB-B194-2D7C5D336924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8275" y="3878263"/>
            <a:ext cx="1889125" cy="1573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Северное 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611" name="TextBox 6"/>
          <p:cNvSpPr txBox="1">
            <a:spLocks noChangeArrowheads="1"/>
          </p:cNvSpPr>
          <p:nvPr/>
        </p:nvSpPr>
        <p:spPr bwMode="auto">
          <a:xfrm>
            <a:off x="7866063" y="5665788"/>
            <a:ext cx="19891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100"/>
              <a:t>Подготовлено за неделю: </a:t>
            </a:r>
            <a:r>
              <a:rPr lang="ru-RU" sz="1400" b="1">
                <a:solidFill>
                  <a:srgbClr val="007400"/>
                </a:solidFill>
              </a:rPr>
              <a:t>12</a:t>
            </a:r>
            <a:r>
              <a:rPr lang="ru-RU" sz="1100" b="1">
                <a:solidFill>
                  <a:srgbClr val="00B050"/>
                </a:solidFill>
              </a:rPr>
              <a:t> </a:t>
            </a:r>
            <a:r>
              <a:rPr lang="ru-RU" sz="1100"/>
              <a:t>карт</a:t>
            </a:r>
          </a:p>
        </p:txBody>
      </p:sp>
      <p:sp>
        <p:nvSpPr>
          <p:cNvPr id="196612" name="TextBox 7"/>
          <p:cNvSpPr txBox="1">
            <a:spLocks noChangeArrowheads="1"/>
          </p:cNvSpPr>
          <p:nvPr/>
        </p:nvSpPr>
        <p:spPr bwMode="auto">
          <a:xfrm>
            <a:off x="0" y="52388"/>
            <a:ext cx="990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Мониторинг ледовой обстановки: Арктические моря</a:t>
            </a:r>
          </a:p>
        </p:txBody>
      </p:sp>
      <p:sp>
        <p:nvSpPr>
          <p:cNvPr id="196613" name="AutoShape 2" descr="https://rcpod.ru/Prod/Ice/2003290758_m2_27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6614" name="AutoShape 4" descr="https://rcpod.ru/Prod/Ice/2003310712_m2_279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6615" name="AutoShape 2" descr="https://rcpod.ru/Prod/Ice/li_2004010649_m2_279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6616" name="TextBox 45"/>
          <p:cNvSpPr txBox="1">
            <a:spLocks noChangeArrowheads="1"/>
          </p:cNvSpPr>
          <p:nvPr/>
        </p:nvSpPr>
        <p:spPr bwMode="auto">
          <a:xfrm>
            <a:off x="7105650" y="3100388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14800" y="6445250"/>
            <a:ext cx="3560763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Чукотское море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618" name="TextBox 37"/>
          <p:cNvSpPr txBox="1">
            <a:spLocks noChangeArrowheads="1"/>
          </p:cNvSpPr>
          <p:nvPr/>
        </p:nvSpPr>
        <p:spPr bwMode="auto">
          <a:xfrm>
            <a:off x="5768975" y="3101975"/>
            <a:ext cx="1460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</a:t>
            </a:r>
            <a:r>
              <a:rPr lang="en-US" sz="800" i="1"/>
              <a:t>-2</a:t>
            </a:r>
            <a:r>
              <a:rPr lang="ru-RU" sz="800" i="1"/>
              <a:t>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96619" name="TextBox 36"/>
          <p:cNvSpPr txBox="1">
            <a:spLocks noChangeArrowheads="1"/>
          </p:cNvSpPr>
          <p:nvPr/>
        </p:nvSpPr>
        <p:spPr bwMode="auto">
          <a:xfrm>
            <a:off x="6972300" y="6246813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05.07.2020</a:t>
            </a:r>
          </a:p>
        </p:txBody>
      </p:sp>
      <p:sp>
        <p:nvSpPr>
          <p:cNvPr id="196620" name="TextBox 33"/>
          <p:cNvSpPr txBox="1">
            <a:spLocks noChangeArrowheads="1"/>
          </p:cNvSpPr>
          <p:nvPr/>
        </p:nvSpPr>
        <p:spPr bwMode="auto">
          <a:xfrm>
            <a:off x="9126538" y="3084513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95975" y="3335338"/>
            <a:ext cx="3725863" cy="15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Карское, Лаптевых моря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66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2325" y="573088"/>
            <a:ext cx="1782763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5890" name="Picture 2" descr="http://planeta.infospace.ru/planeta_products/archive/products/image/01294248/2007050218_m3_1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2488" y="573088"/>
            <a:ext cx="3560762" cy="25193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196624" name="TextBox 28"/>
          <p:cNvSpPr txBox="1">
            <a:spLocks noChangeArrowheads="1"/>
          </p:cNvSpPr>
          <p:nvPr/>
        </p:nvSpPr>
        <p:spPr bwMode="auto">
          <a:xfrm>
            <a:off x="5065713" y="3097213"/>
            <a:ext cx="7032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96625" name="TextBox 29"/>
          <p:cNvSpPr txBox="1">
            <a:spLocks noChangeArrowheads="1"/>
          </p:cNvSpPr>
          <p:nvPr/>
        </p:nvSpPr>
        <p:spPr bwMode="auto">
          <a:xfrm>
            <a:off x="2136775" y="3092450"/>
            <a:ext cx="1458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</a:t>
            </a:r>
            <a:r>
              <a:rPr lang="en-US" sz="800" i="1"/>
              <a:t>-2</a:t>
            </a:r>
            <a:r>
              <a:rPr lang="ru-RU" sz="800" i="1"/>
              <a:t>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35188" y="3328988"/>
            <a:ext cx="3548062" cy="15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Баренцево, Карское моря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42" name="Picture 2" descr="http://planeta.infospace.ru/planeta_products/archive/products/image/01294260/2007052059_m2_1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3729038"/>
            <a:ext cx="3560763" cy="25193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196628" name="TextBox 35"/>
          <p:cNvSpPr txBox="1">
            <a:spLocks noChangeArrowheads="1"/>
          </p:cNvSpPr>
          <p:nvPr/>
        </p:nvSpPr>
        <p:spPr bwMode="auto">
          <a:xfrm>
            <a:off x="4167188" y="6246813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19662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573088"/>
            <a:ext cx="1782763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179388" y="3328988"/>
            <a:ext cx="1755775" cy="15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Баренцево мор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</p:txBody>
      </p:sp>
      <p:sp>
        <p:nvSpPr>
          <p:cNvPr id="196631" name="TextBox 39"/>
          <p:cNvSpPr txBox="1">
            <a:spLocks noChangeArrowheads="1"/>
          </p:cNvSpPr>
          <p:nvPr/>
        </p:nvSpPr>
        <p:spPr bwMode="auto">
          <a:xfrm>
            <a:off x="1371600" y="3086100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07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96632" name="TextBox 40"/>
          <p:cNvSpPr txBox="1">
            <a:spLocks noChangeArrowheads="1"/>
          </p:cNvSpPr>
          <p:nvPr/>
        </p:nvSpPr>
        <p:spPr bwMode="auto">
          <a:xfrm>
            <a:off x="0" y="3101975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</a:t>
            </a:r>
            <a:r>
              <a:rPr lang="en-US" sz="800" i="1"/>
              <a:t>-2</a:t>
            </a:r>
            <a:r>
              <a:rPr lang="ru-RU" sz="800" i="1"/>
              <a:t>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162818" name="Picture 2" descr="http://planeta.infospace.ru/planeta_products/archive/products/image/01295928/2007070822_m3_19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3" y="3751263"/>
            <a:ext cx="3560762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42" name="TextBox 41"/>
          <p:cNvSpPr txBox="1"/>
          <p:nvPr/>
        </p:nvSpPr>
        <p:spPr>
          <a:xfrm>
            <a:off x="152400" y="6477000"/>
            <a:ext cx="3565525" cy="15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Восточно-Сибирское море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635" name="TextBox 46"/>
          <p:cNvSpPr txBox="1">
            <a:spLocks noChangeArrowheads="1"/>
          </p:cNvSpPr>
          <p:nvPr/>
        </p:nvSpPr>
        <p:spPr bwMode="auto">
          <a:xfrm>
            <a:off x="3030538" y="6261100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96636" name="TextBox 47"/>
          <p:cNvSpPr txBox="1">
            <a:spLocks noChangeArrowheads="1"/>
          </p:cNvSpPr>
          <p:nvPr/>
        </p:nvSpPr>
        <p:spPr bwMode="auto">
          <a:xfrm>
            <a:off x="76200" y="6261100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162820" name="Picture 4" descr="http://planeta.infospace.ru/planeta_products/archive/products/image/01295932/2007070310_m3_19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94638" y="582613"/>
            <a:ext cx="1782762" cy="25193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196638" name="TextBox 48"/>
          <p:cNvSpPr txBox="1">
            <a:spLocks noChangeArrowheads="1"/>
          </p:cNvSpPr>
          <p:nvPr/>
        </p:nvSpPr>
        <p:spPr bwMode="auto">
          <a:xfrm>
            <a:off x="7758113" y="3086100"/>
            <a:ext cx="1460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</a:t>
            </a:r>
            <a:r>
              <a:rPr lang="en-US" sz="800" i="1"/>
              <a:t>-2</a:t>
            </a:r>
            <a:r>
              <a:rPr lang="ru-RU" sz="800" i="1"/>
              <a:t>/КМСС</a:t>
            </a:r>
            <a:endParaRPr lang="ru-RU" sz="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706338-F012-47E5-8125-3B47A58D303C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4159250"/>
            <a:ext cx="2074863" cy="1714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Камчатское 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659" name="TextBox 6"/>
          <p:cNvSpPr txBox="1">
            <a:spLocks noChangeArrowheads="1"/>
          </p:cNvSpPr>
          <p:nvPr/>
        </p:nvSpPr>
        <p:spPr bwMode="auto">
          <a:xfrm>
            <a:off x="6394450" y="5940425"/>
            <a:ext cx="20335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100"/>
              <a:t>Подготовлено за неделю:</a:t>
            </a:r>
          </a:p>
          <a:p>
            <a:pPr algn="ctr">
              <a:lnSpc>
                <a:spcPts val="1800"/>
              </a:lnSpc>
            </a:pPr>
            <a:r>
              <a:rPr lang="ru-RU" sz="1400" b="1">
                <a:solidFill>
                  <a:srgbClr val="007400"/>
                </a:solidFill>
              </a:rPr>
              <a:t>30</a:t>
            </a:r>
            <a:r>
              <a:rPr lang="ru-RU" sz="1100" b="1">
                <a:solidFill>
                  <a:srgbClr val="00B050"/>
                </a:solidFill>
              </a:rPr>
              <a:t> </a:t>
            </a:r>
            <a:r>
              <a:rPr lang="ru-RU" sz="1100"/>
              <a:t>карт</a:t>
            </a:r>
          </a:p>
        </p:txBody>
      </p:sp>
      <p:sp>
        <p:nvSpPr>
          <p:cNvPr id="198660" name="TextBox 7"/>
          <p:cNvSpPr txBox="1">
            <a:spLocks noChangeArrowheads="1"/>
          </p:cNvSpPr>
          <p:nvPr/>
        </p:nvSpPr>
        <p:spPr bwMode="auto">
          <a:xfrm>
            <a:off x="0" y="60325"/>
            <a:ext cx="99060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400" b="1"/>
              <a:t>Мониторинг ледовой обстановки:</a:t>
            </a:r>
            <a:endParaRPr lang="en-US" sz="2400" b="1"/>
          </a:p>
          <a:p>
            <a:pPr algn="ctr">
              <a:lnSpc>
                <a:spcPts val="2200"/>
              </a:lnSpc>
            </a:pPr>
            <a:r>
              <a:rPr lang="ru-RU" sz="2200" b="1"/>
              <a:t>моря Дальневосточного региона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68413" y="6597650"/>
            <a:ext cx="4486275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Берингово 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8413" y="3549650"/>
            <a:ext cx="7054850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Охотское 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</a:t>
            </a:r>
          </a:p>
        </p:txBody>
      </p:sp>
      <p:sp>
        <p:nvSpPr>
          <p:cNvPr id="198663" name="TextBox 20"/>
          <p:cNvSpPr txBox="1">
            <a:spLocks noChangeArrowheads="1"/>
          </p:cNvSpPr>
          <p:nvPr/>
        </p:nvSpPr>
        <p:spPr bwMode="auto">
          <a:xfrm>
            <a:off x="1149350" y="3317875"/>
            <a:ext cx="1458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</a:t>
            </a:r>
            <a:r>
              <a:rPr lang="en-US" sz="800" i="1"/>
              <a:t> </a:t>
            </a:r>
            <a:r>
              <a:rPr lang="ru-RU" sz="800" i="1"/>
              <a:t>№2</a:t>
            </a:r>
            <a:r>
              <a:rPr lang="en-US" sz="800" i="1"/>
              <a:t>-2</a:t>
            </a:r>
            <a:r>
              <a:rPr lang="ru-RU" sz="800" i="1"/>
              <a:t>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98664" name="TextBox 23"/>
          <p:cNvSpPr txBox="1">
            <a:spLocks noChangeArrowheads="1"/>
          </p:cNvSpPr>
          <p:nvPr/>
        </p:nvSpPr>
        <p:spPr bwMode="auto">
          <a:xfrm>
            <a:off x="7696200" y="3322638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03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98665" name="TextBox 36"/>
          <p:cNvSpPr txBox="1">
            <a:spLocks noChangeArrowheads="1"/>
          </p:cNvSpPr>
          <p:nvPr/>
        </p:nvSpPr>
        <p:spPr bwMode="auto">
          <a:xfrm>
            <a:off x="4921250" y="3316288"/>
            <a:ext cx="7032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07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98666" name="TextBox 37"/>
          <p:cNvSpPr txBox="1">
            <a:spLocks noChangeArrowheads="1"/>
          </p:cNvSpPr>
          <p:nvPr/>
        </p:nvSpPr>
        <p:spPr bwMode="auto">
          <a:xfrm>
            <a:off x="2743200" y="3332163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02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98667" name="TextBox 33"/>
          <p:cNvSpPr txBox="1">
            <a:spLocks noChangeArrowheads="1"/>
          </p:cNvSpPr>
          <p:nvPr/>
        </p:nvSpPr>
        <p:spPr bwMode="auto">
          <a:xfrm>
            <a:off x="6170613" y="3311525"/>
            <a:ext cx="1543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Landsat-8/OLI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413" y="792163"/>
            <a:ext cx="2038350" cy="251936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413" y="3843338"/>
            <a:ext cx="1762125" cy="251936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613" y="3843338"/>
            <a:ext cx="1762125" cy="251936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792163"/>
            <a:ext cx="2043113" cy="251936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98672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4613" y="792163"/>
            <a:ext cx="17875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73" name="TextBox 22"/>
          <p:cNvSpPr txBox="1">
            <a:spLocks noChangeArrowheads="1"/>
          </p:cNvSpPr>
          <p:nvPr/>
        </p:nvSpPr>
        <p:spPr bwMode="auto">
          <a:xfrm>
            <a:off x="5122863" y="6350000"/>
            <a:ext cx="704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8.0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98674" name="TextBox 25"/>
          <p:cNvSpPr txBox="1">
            <a:spLocks noChangeArrowheads="1"/>
          </p:cNvSpPr>
          <p:nvPr/>
        </p:nvSpPr>
        <p:spPr bwMode="auto">
          <a:xfrm>
            <a:off x="2441575" y="6318250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98675" name="TextBox 28"/>
          <p:cNvSpPr txBox="1">
            <a:spLocks noChangeArrowheads="1"/>
          </p:cNvSpPr>
          <p:nvPr/>
        </p:nvSpPr>
        <p:spPr bwMode="auto">
          <a:xfrm>
            <a:off x="1155700" y="6362700"/>
            <a:ext cx="99695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Terra/MODIS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98676" name="TextBox 31"/>
          <p:cNvSpPr txBox="1">
            <a:spLocks noChangeArrowheads="1"/>
          </p:cNvSpPr>
          <p:nvPr/>
        </p:nvSpPr>
        <p:spPr bwMode="auto">
          <a:xfrm>
            <a:off x="3789363" y="6342063"/>
            <a:ext cx="996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</a:t>
            </a:r>
            <a:r>
              <a:rPr lang="en-US" sz="800" i="1"/>
              <a:t>Aqua/MODIS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98677" name="Rectangle 21"/>
          <p:cNvSpPr>
            <a:spLocks noChangeArrowheads="1"/>
          </p:cNvSpPr>
          <p:nvPr/>
        </p:nvSpPr>
        <p:spPr bwMode="auto">
          <a:xfrm>
            <a:off x="3751263" y="3327400"/>
            <a:ext cx="116205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>
              <a:lnSpc>
                <a:spcPts val="1200"/>
              </a:lnSpc>
            </a:pPr>
            <a:r>
              <a:rPr lang="ru-RU" sz="800" i="1"/>
              <a:t> КА </a:t>
            </a:r>
            <a:r>
              <a:rPr lang="en-US" sz="800" i="1"/>
              <a:t>NOAA</a:t>
            </a:r>
            <a:r>
              <a:rPr lang="ru-RU" sz="800" i="1"/>
              <a:t>-19</a:t>
            </a:r>
            <a:r>
              <a:rPr lang="en-US" sz="800" i="1"/>
              <a:t>/AVHRR</a:t>
            </a:r>
            <a:endParaRPr lang="ru-RU" sz="800" b="1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EFCFD0-AEB7-4FDA-93A2-7D2BAC356C29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00706" name="TextBox 5"/>
          <p:cNvSpPr txBox="1">
            <a:spLocks noChangeArrowheads="1"/>
          </p:cNvSpPr>
          <p:nvPr/>
        </p:nvSpPr>
        <p:spPr bwMode="auto">
          <a:xfrm>
            <a:off x="3349625" y="6421438"/>
            <a:ext cx="327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Подготовлено за неделю:</a:t>
            </a:r>
            <a:r>
              <a:rPr lang="en-US" sz="1200"/>
              <a:t> </a:t>
            </a:r>
            <a:r>
              <a:rPr lang="ru-RU" sz="1400" b="1">
                <a:solidFill>
                  <a:srgbClr val="007400"/>
                </a:solidFill>
              </a:rPr>
              <a:t>1</a:t>
            </a:r>
            <a:r>
              <a:rPr lang="ru-RU" sz="1400" b="1">
                <a:solidFill>
                  <a:srgbClr val="009900"/>
                </a:solidFill>
              </a:rPr>
              <a:t> </a:t>
            </a:r>
            <a:r>
              <a:rPr lang="ru-RU" sz="1200"/>
              <a:t>карта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338" y="5894388"/>
            <a:ext cx="9105900" cy="447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0" rIns="72000" bIns="36000" anchor="ctr"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 Чукотское УГМС, МЦД МЛ и др.), Минобороны России (ГМС ВС РФ и др.), МЧС России (НЦУКС и др.)</a:t>
            </a:r>
          </a:p>
        </p:txBody>
      </p:sp>
      <p:sp>
        <p:nvSpPr>
          <p:cNvPr id="200708" name="TextBox 16"/>
          <p:cNvSpPr txBox="1">
            <a:spLocks noChangeArrowheads="1"/>
          </p:cNvSpPr>
          <p:nvPr/>
        </p:nvSpPr>
        <p:spPr bwMode="auto">
          <a:xfrm>
            <a:off x="-7938" y="122238"/>
            <a:ext cx="992187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/>
              <a:t>Карта ледовой обстановки Охотского</a:t>
            </a:r>
            <a:r>
              <a:rPr lang="en-US" sz="2400" b="1"/>
              <a:t> </a:t>
            </a:r>
            <a:r>
              <a:rPr lang="ru-RU" sz="2400" b="1"/>
              <a:t>моря</a:t>
            </a:r>
            <a:r>
              <a:rPr lang="en-US" sz="2400" b="1"/>
              <a:t> </a:t>
            </a:r>
            <a:endParaRPr lang="ru-RU" sz="2400" b="1"/>
          </a:p>
        </p:txBody>
      </p:sp>
      <p:sp>
        <p:nvSpPr>
          <p:cNvPr id="200709" name="TextBox 21"/>
          <p:cNvSpPr txBox="1">
            <a:spLocks noChangeArrowheads="1"/>
          </p:cNvSpPr>
          <p:nvPr/>
        </p:nvSpPr>
        <p:spPr bwMode="auto">
          <a:xfrm>
            <a:off x="4278313" y="5005388"/>
            <a:ext cx="13192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chemeClr val="accent1"/>
                </a:solidFill>
              </a:rPr>
              <a:t>Охотское море</a:t>
            </a:r>
          </a:p>
        </p:txBody>
      </p:sp>
      <p:sp>
        <p:nvSpPr>
          <p:cNvPr id="200710" name="TextBox 17"/>
          <p:cNvSpPr txBox="1">
            <a:spLocks noChangeArrowheads="1"/>
          </p:cNvSpPr>
          <p:nvPr/>
        </p:nvSpPr>
        <p:spPr bwMode="auto">
          <a:xfrm>
            <a:off x="3886200" y="5503863"/>
            <a:ext cx="23098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/>
              <a:t>Периодичность: 1 раз в неделю </a:t>
            </a:r>
          </a:p>
        </p:txBody>
      </p:sp>
      <p:sp>
        <p:nvSpPr>
          <p:cNvPr id="200711" name="TextBox 14"/>
          <p:cNvSpPr txBox="1">
            <a:spLocks noChangeArrowheads="1"/>
          </p:cNvSpPr>
          <p:nvPr/>
        </p:nvSpPr>
        <p:spPr bwMode="auto">
          <a:xfrm>
            <a:off x="4586288" y="5240338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25" y="658813"/>
            <a:ext cx="2863850" cy="431958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84938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0A3EF4-0A13-44EA-9120-9F8212658FC7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2075" y="4300538"/>
            <a:ext cx="2001838" cy="180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Северо-Кавказское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755" name="TextBox 6"/>
          <p:cNvSpPr txBox="1">
            <a:spLocks noChangeArrowheads="1"/>
          </p:cNvSpPr>
          <p:nvPr/>
        </p:nvSpPr>
        <p:spPr bwMode="auto">
          <a:xfrm>
            <a:off x="6699250" y="6183313"/>
            <a:ext cx="3956050" cy="2714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100"/>
              <a:t>Подготовлено за неделю:  </a:t>
            </a:r>
            <a:r>
              <a:rPr lang="ru-RU" sz="1400" b="1">
                <a:solidFill>
                  <a:srgbClr val="007400"/>
                </a:solidFill>
              </a:rPr>
              <a:t>17 </a:t>
            </a:r>
            <a:r>
              <a:rPr lang="ru-RU" sz="1100"/>
              <a:t>карт</a:t>
            </a:r>
          </a:p>
        </p:txBody>
      </p:sp>
      <p:sp>
        <p:nvSpPr>
          <p:cNvPr id="202756" name="TextBox 7"/>
          <p:cNvSpPr txBox="1">
            <a:spLocks noChangeArrowheads="1"/>
          </p:cNvSpPr>
          <p:nvPr/>
        </p:nvSpPr>
        <p:spPr bwMode="auto">
          <a:xfrm>
            <a:off x="22225" y="22225"/>
            <a:ext cx="9906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Мониторинг состояния водных объектов:</a:t>
            </a:r>
          </a:p>
          <a:p>
            <a:pPr algn="ctr">
              <a:lnSpc>
                <a:spcPts val="2500"/>
              </a:lnSpc>
            </a:pPr>
            <a:r>
              <a:rPr lang="ru-RU" sz="2400" b="1"/>
              <a:t>реки Европейского региона</a:t>
            </a:r>
          </a:p>
        </p:txBody>
      </p:sp>
      <p:sp>
        <p:nvSpPr>
          <p:cNvPr id="202757" name="TextBox 29"/>
          <p:cNvSpPr txBox="1">
            <a:spLocks noChangeArrowheads="1"/>
          </p:cNvSpPr>
          <p:nvPr/>
        </p:nvSpPr>
        <p:spPr bwMode="auto">
          <a:xfrm>
            <a:off x="7564438" y="3281363"/>
            <a:ext cx="1335087" cy="2000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00" i="1"/>
              <a:t>КА Канопус</a:t>
            </a:r>
            <a:r>
              <a:rPr lang="en-US" sz="700" i="1"/>
              <a:t>-</a:t>
            </a:r>
            <a:r>
              <a:rPr lang="ru-RU" sz="700" i="1"/>
              <a:t>В</a:t>
            </a:r>
            <a:r>
              <a:rPr lang="en-US" sz="700" i="1"/>
              <a:t> </a:t>
            </a:r>
            <a:r>
              <a:rPr lang="ru-RU" sz="700" i="1"/>
              <a:t>№</a:t>
            </a:r>
            <a:r>
              <a:rPr lang="en-US" sz="700" i="1"/>
              <a:t>5</a:t>
            </a:r>
            <a:r>
              <a:rPr lang="ru-RU" sz="700" i="1"/>
              <a:t>/МСС</a:t>
            </a:r>
            <a:endParaRPr lang="ru-RU" sz="700">
              <a:latin typeface="Calibri" pitchFamily="34" charset="0"/>
            </a:endParaRPr>
          </a:p>
        </p:txBody>
      </p:sp>
      <p:sp>
        <p:nvSpPr>
          <p:cNvPr id="202758" name="TextBox 25"/>
          <p:cNvSpPr txBox="1">
            <a:spLocks noChangeArrowheads="1"/>
          </p:cNvSpPr>
          <p:nvPr/>
        </p:nvSpPr>
        <p:spPr bwMode="auto">
          <a:xfrm>
            <a:off x="3111500" y="3263900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06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02759" name="TextBox 23"/>
          <p:cNvSpPr txBox="1">
            <a:spLocks noChangeArrowheads="1"/>
          </p:cNvSpPr>
          <p:nvPr/>
        </p:nvSpPr>
        <p:spPr bwMode="auto">
          <a:xfrm>
            <a:off x="6796088" y="6346825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02760" name="TextBox 31"/>
          <p:cNvSpPr txBox="1">
            <a:spLocks noChangeArrowheads="1"/>
          </p:cNvSpPr>
          <p:nvPr/>
        </p:nvSpPr>
        <p:spPr bwMode="auto">
          <a:xfrm>
            <a:off x="3155950" y="6340475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02761" name="TextBox 17"/>
          <p:cNvSpPr txBox="1">
            <a:spLocks noChangeArrowheads="1"/>
          </p:cNvSpPr>
          <p:nvPr/>
        </p:nvSpPr>
        <p:spPr bwMode="auto">
          <a:xfrm>
            <a:off x="52388" y="3262313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2075" y="3517900"/>
            <a:ext cx="7491413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Волга и ее притоки</a:t>
            </a:r>
          </a:p>
        </p:txBody>
      </p:sp>
      <p:sp>
        <p:nvSpPr>
          <p:cNvPr id="202763" name="TextBox 20"/>
          <p:cNvSpPr txBox="1">
            <a:spLocks noChangeArrowheads="1"/>
          </p:cNvSpPr>
          <p:nvPr/>
        </p:nvSpPr>
        <p:spPr bwMode="auto">
          <a:xfrm>
            <a:off x="5638800" y="3268663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</a:t>
            </a:r>
            <a:r>
              <a:rPr lang="en-US" sz="800" i="1"/>
              <a:t>-2</a:t>
            </a:r>
            <a:r>
              <a:rPr lang="ru-RU" sz="800" i="1"/>
              <a:t>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2764" name="TextBox 21"/>
          <p:cNvSpPr txBox="1">
            <a:spLocks noChangeArrowheads="1"/>
          </p:cNvSpPr>
          <p:nvPr/>
        </p:nvSpPr>
        <p:spPr bwMode="auto">
          <a:xfrm>
            <a:off x="88900" y="6384925"/>
            <a:ext cx="1458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2765" name="TextBox 22"/>
          <p:cNvSpPr txBox="1">
            <a:spLocks noChangeArrowheads="1"/>
          </p:cNvSpPr>
          <p:nvPr/>
        </p:nvSpPr>
        <p:spPr bwMode="auto">
          <a:xfrm>
            <a:off x="9083675" y="3265488"/>
            <a:ext cx="7048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62863" y="3529013"/>
            <a:ext cx="2166937" cy="1555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Маныч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(Ростовская область)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866" name="Picture 2" descr="http://planeta.infospace.ru/planeta_products/archive/products/image/01294267/2007060534_m2_3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762000"/>
            <a:ext cx="3560763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7938" name="Picture 2" descr="http://planeta.infospace.ru/planeta_products/archive/products/image/01295113/2007071123_m3_3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1038" y="762000"/>
            <a:ext cx="1782762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02769" name="TextBox 27"/>
          <p:cNvSpPr txBox="1">
            <a:spLocks noChangeArrowheads="1"/>
          </p:cNvSpPr>
          <p:nvPr/>
        </p:nvSpPr>
        <p:spPr bwMode="auto">
          <a:xfrm>
            <a:off x="7019925" y="3268663"/>
            <a:ext cx="7032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pic>
        <p:nvPicPr>
          <p:cNvPr id="29" name="Picture 4" descr="http://planeta.infospace.ru/planeta_products/archive/products/image/01295114/2007071125_m3_3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4450" y="762000"/>
            <a:ext cx="1782763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02771" name="TextBox 30"/>
          <p:cNvSpPr txBox="1">
            <a:spLocks noChangeArrowheads="1"/>
          </p:cNvSpPr>
          <p:nvPr/>
        </p:nvSpPr>
        <p:spPr bwMode="auto">
          <a:xfrm>
            <a:off x="3681413" y="3267075"/>
            <a:ext cx="14589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</a:t>
            </a:r>
            <a:r>
              <a:rPr lang="en-US" sz="800" i="1"/>
              <a:t>-2</a:t>
            </a:r>
            <a:r>
              <a:rPr lang="ru-RU" sz="800" i="1"/>
              <a:t>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2772" name="TextBox 34"/>
          <p:cNvSpPr txBox="1">
            <a:spLocks noChangeArrowheads="1"/>
          </p:cNvSpPr>
          <p:nvPr/>
        </p:nvSpPr>
        <p:spPr bwMode="auto">
          <a:xfrm>
            <a:off x="5081588" y="3260725"/>
            <a:ext cx="704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pic>
        <p:nvPicPr>
          <p:cNvPr id="2" name="Picture 2" descr="https://www.dvrcpod.ru/Products/SFERKANOPUS/2020070708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9213" y="762000"/>
            <a:ext cx="2017712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100" y="3838575"/>
            <a:ext cx="3560763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25" y="3838575"/>
            <a:ext cx="3562350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139700" y="6604000"/>
            <a:ext cx="3584575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Волга и ее притоки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822700" y="6592888"/>
            <a:ext cx="3584575" cy="15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Кама и ее притоки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1638300"/>
            <a:ext cx="7007225" cy="444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0466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FC01BB-0EE4-4038-AED0-4F9C8451C3B0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0" y="71438"/>
            <a:ext cx="9906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500"/>
              </a:lnSpc>
            </a:pPr>
            <a:r>
              <a:rPr lang="ru-RU" sz="2400" b="1"/>
              <a:t>Государственная территориально-распределенная система космического мониторинга Росгидромета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8913" y="679450"/>
            <a:ext cx="9645650" cy="1084263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anchor="ctr"/>
          <a:lstStyle/>
          <a:p>
            <a:pPr algn="ctr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Спутниковые центры ФГБУ «НИЦ «Планета»</a:t>
            </a:r>
            <a:r>
              <a:rPr lang="en-US" b="1" spc="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b="1" spc="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Европейский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(Москва-Обнинск-Долгопрудный),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Сибирский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(Новосибирск),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Дальневосточный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(Хабаровск)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26" name="Rectangle 83"/>
          <p:cNvSpPr>
            <a:spLocks noChangeArrowheads="1"/>
          </p:cNvSpPr>
          <p:nvPr/>
        </p:nvSpPr>
        <p:spPr bwMode="auto">
          <a:xfrm>
            <a:off x="2576513" y="5505450"/>
            <a:ext cx="6491287" cy="11557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82800">
            <a:spAutoFit/>
          </a:bodyPr>
          <a:lstStyle/>
          <a:p>
            <a:pPr fontAlgn="auto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За прошедшую неделю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НИЦ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«Планета»:</a:t>
            </a:r>
          </a:p>
          <a:p>
            <a:pPr marL="176213" indent="-176213" fontAlgn="auto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176213" algn="l"/>
              </a:tabLst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принял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400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6,9</a:t>
            </a:r>
            <a:r>
              <a:rPr lang="ru-RU" sz="14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ТБ спутниковых данных с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зарубежных и 1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российских КА;</a:t>
            </a:r>
          </a:p>
          <a:p>
            <a:pPr marL="176213" indent="-176213" fontAlgn="auto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176213" algn="l"/>
              </a:tabLst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произвел </a:t>
            </a:r>
            <a:r>
              <a:rPr lang="ru-RU" sz="1400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400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824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единицы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информационной продукции;</a:t>
            </a:r>
          </a:p>
          <a:p>
            <a:pPr marL="176213" indent="-176213" fontAlgn="auto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176213" algn="l"/>
              </a:tabLst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обеспечил </a:t>
            </a:r>
            <a:r>
              <a:rPr lang="en-US" sz="1400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317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потребителей федерального и  регионального уровня</a:t>
            </a:r>
          </a:p>
          <a:p>
            <a:pPr marL="176213" indent="-176213" fontAlgn="auto">
              <a:lnSpc>
                <a:spcPts val="1300"/>
              </a:lnSpc>
              <a:spcBef>
                <a:spcPts val="300"/>
              </a:spcBef>
              <a:spcAft>
                <a:spcPts val="0"/>
              </a:spcAft>
              <a:tabLst>
                <a:tab pos="176213" algn="l"/>
              </a:tabLst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    (в том числе </a:t>
            </a:r>
            <a:r>
              <a:rPr lang="ru-RU" sz="1200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105</a:t>
            </a:r>
            <a:r>
              <a:rPr lang="ru-RU" sz="120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подразделений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Росгидромета)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extBox 34"/>
          <p:cNvSpPr txBox="1">
            <a:spLocks noChangeArrowheads="1"/>
          </p:cNvSpPr>
          <p:nvPr/>
        </p:nvSpPr>
        <p:spPr bwMode="auto">
          <a:xfrm>
            <a:off x="0" y="79375"/>
            <a:ext cx="9906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Мониторинг состояния водных объектов:</a:t>
            </a:r>
          </a:p>
          <a:p>
            <a:pPr algn="ctr">
              <a:lnSpc>
                <a:spcPts val="2500"/>
              </a:lnSpc>
            </a:pPr>
            <a:r>
              <a:rPr lang="ru-RU" sz="2400" b="1"/>
              <a:t>реки Сибирского региона</a:t>
            </a:r>
          </a:p>
        </p:txBody>
      </p:sp>
      <p:sp>
        <p:nvSpPr>
          <p:cNvPr id="20480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84938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154B4D-AE41-47DE-92D1-24CBE8B72354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918075"/>
            <a:ext cx="7396163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Среднесибирское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4" name="TextBox 6"/>
          <p:cNvSpPr txBox="1">
            <a:spLocks noChangeArrowheads="1"/>
          </p:cNvSpPr>
          <p:nvPr/>
        </p:nvSpPr>
        <p:spPr bwMode="auto">
          <a:xfrm>
            <a:off x="3767138" y="5568950"/>
            <a:ext cx="2058987" cy="4508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100"/>
              <a:t>Подготовлено за неделю:   </a:t>
            </a:r>
            <a:r>
              <a:rPr lang="ru-RU" sz="1400" b="1">
                <a:solidFill>
                  <a:srgbClr val="007400"/>
                </a:solidFill>
              </a:rPr>
              <a:t>73 </a:t>
            </a:r>
            <a:r>
              <a:rPr lang="ru-RU" sz="1100"/>
              <a:t>карты</a:t>
            </a:r>
          </a:p>
        </p:txBody>
      </p:sp>
      <p:sp>
        <p:nvSpPr>
          <p:cNvPr id="204805" name="TextBox 35"/>
          <p:cNvSpPr txBox="1">
            <a:spLocks noChangeArrowheads="1"/>
          </p:cNvSpPr>
          <p:nvPr/>
        </p:nvSpPr>
        <p:spPr bwMode="auto">
          <a:xfrm>
            <a:off x="8866188" y="3775075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071938" y="4037013"/>
            <a:ext cx="3532187" cy="15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Ангара 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7" name="AutoShape 2" descr="https://rcpod.ru/Prod/Flood/2005200420_k_3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08" name="AutoShape 2" descr="https://rcpod.ru/Prod/Ice/2005230513_l_374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09" name="TextBox 32"/>
          <p:cNvSpPr txBox="1">
            <a:spLocks noChangeArrowheads="1"/>
          </p:cNvSpPr>
          <p:nvPr/>
        </p:nvSpPr>
        <p:spPr bwMode="auto">
          <a:xfrm>
            <a:off x="6967538" y="3810000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04.07.2020</a:t>
            </a:r>
          </a:p>
        </p:txBody>
      </p:sp>
      <p:sp>
        <p:nvSpPr>
          <p:cNvPr id="204810" name="AutoShape 2" descr="https://rcpod.ru/Prod/Flood/2006140832_m2_23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11" name="AutoShape 2" descr="https://rcpod.ru/dayimage/b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575" y="4010025"/>
            <a:ext cx="3516313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Обь 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13" name="TextBox 39"/>
          <p:cNvSpPr txBox="1">
            <a:spLocks noChangeArrowheads="1"/>
          </p:cNvSpPr>
          <p:nvPr/>
        </p:nvSpPr>
        <p:spPr bwMode="auto">
          <a:xfrm>
            <a:off x="4010025" y="3810000"/>
            <a:ext cx="10207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sp>
        <p:nvSpPr>
          <p:cNvPr id="204814" name="TextBox 26"/>
          <p:cNvSpPr txBox="1">
            <a:spLocks noChangeArrowheads="1"/>
          </p:cNvSpPr>
          <p:nvPr/>
        </p:nvSpPr>
        <p:spPr bwMode="auto">
          <a:xfrm>
            <a:off x="7748588" y="3776663"/>
            <a:ext cx="990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Landsat/OLI</a:t>
            </a:r>
            <a:r>
              <a:rPr lang="ru-RU" sz="800" i="1"/>
              <a:t> 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4815" name="TextBox 29"/>
          <p:cNvSpPr txBox="1">
            <a:spLocks noChangeArrowheads="1"/>
          </p:cNvSpPr>
          <p:nvPr/>
        </p:nvSpPr>
        <p:spPr bwMode="auto">
          <a:xfrm>
            <a:off x="3063875" y="3784600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06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04816" name="TextBox 31"/>
          <p:cNvSpPr txBox="1">
            <a:spLocks noChangeArrowheads="1"/>
          </p:cNvSpPr>
          <p:nvPr/>
        </p:nvSpPr>
        <p:spPr bwMode="auto">
          <a:xfrm>
            <a:off x="76200" y="3789363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048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8" y="1265238"/>
            <a:ext cx="3562350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2818" name="Picture 2" descr="http://planet.iitp.ru/News/rivers_siberia_2020_07_06/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8438" y="1289050"/>
            <a:ext cx="3559175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2048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1252538"/>
            <a:ext cx="1782762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7791450" y="4011613"/>
            <a:ext cx="1778000" cy="15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Енисей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13564B-8B44-4913-A6C2-BFA035052435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400" y="4319588"/>
            <a:ext cx="2509838" cy="1073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Якутское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851" name="TextBox 5"/>
          <p:cNvSpPr txBox="1">
            <a:spLocks noChangeArrowheads="1"/>
          </p:cNvSpPr>
          <p:nvPr/>
        </p:nvSpPr>
        <p:spPr bwMode="auto">
          <a:xfrm>
            <a:off x="7218363" y="5643563"/>
            <a:ext cx="2301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100"/>
              <a:t>Подготовлено за неделю:</a:t>
            </a:r>
          </a:p>
          <a:p>
            <a:pPr algn="ctr">
              <a:lnSpc>
                <a:spcPts val="1900"/>
              </a:lnSpc>
            </a:pPr>
            <a:r>
              <a:rPr lang="ru-RU" sz="1400" b="1">
                <a:solidFill>
                  <a:srgbClr val="007400"/>
                </a:solidFill>
              </a:rPr>
              <a:t>121</a:t>
            </a:r>
            <a:r>
              <a:rPr lang="ru-RU" sz="1100" b="1">
                <a:solidFill>
                  <a:srgbClr val="00B050"/>
                </a:solidFill>
              </a:rPr>
              <a:t> </a:t>
            </a:r>
            <a:r>
              <a:rPr lang="ru-RU" sz="1100"/>
              <a:t>карта</a:t>
            </a:r>
          </a:p>
        </p:txBody>
      </p:sp>
      <p:sp>
        <p:nvSpPr>
          <p:cNvPr id="206852" name="TextBox 32"/>
          <p:cNvSpPr txBox="1">
            <a:spLocks noChangeArrowheads="1"/>
          </p:cNvSpPr>
          <p:nvPr/>
        </p:nvSpPr>
        <p:spPr bwMode="auto">
          <a:xfrm>
            <a:off x="0" y="-3175"/>
            <a:ext cx="9906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b="1"/>
              <a:t>Мониторинг состояния водных объектов:</a:t>
            </a:r>
          </a:p>
          <a:p>
            <a:pPr algn="ctr">
              <a:lnSpc>
                <a:spcPts val="2300"/>
              </a:lnSpc>
            </a:pPr>
            <a:r>
              <a:rPr lang="ru-RU" sz="2400" b="1"/>
              <a:t>реки Дальневосточного региона</a:t>
            </a:r>
          </a:p>
        </p:txBody>
      </p:sp>
      <p:sp>
        <p:nvSpPr>
          <p:cNvPr id="206853" name="TextBox 63"/>
          <p:cNvSpPr txBox="1">
            <a:spLocks noChangeArrowheads="1"/>
          </p:cNvSpPr>
          <p:nvPr/>
        </p:nvSpPr>
        <p:spPr bwMode="auto">
          <a:xfrm>
            <a:off x="6078538" y="6359525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09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06854" name="TextBox 36"/>
          <p:cNvSpPr txBox="1">
            <a:spLocks noChangeArrowheads="1"/>
          </p:cNvSpPr>
          <p:nvPr/>
        </p:nvSpPr>
        <p:spPr bwMode="auto">
          <a:xfrm>
            <a:off x="9104313" y="3268663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04.07.2020</a:t>
            </a:r>
          </a:p>
        </p:txBody>
      </p:sp>
      <p:sp>
        <p:nvSpPr>
          <p:cNvPr id="206855" name="TextBox 42"/>
          <p:cNvSpPr txBox="1">
            <a:spLocks noChangeArrowheads="1"/>
          </p:cNvSpPr>
          <p:nvPr/>
        </p:nvSpPr>
        <p:spPr bwMode="auto">
          <a:xfrm>
            <a:off x="4530725" y="6329363"/>
            <a:ext cx="1338263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</a:t>
            </a:r>
            <a:r>
              <a:rPr lang="en-US" sz="800" i="1"/>
              <a:t>6</a:t>
            </a:r>
            <a:r>
              <a:rPr lang="ru-RU" sz="800" i="1"/>
              <a:t>/МСС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6856" name="TextBox 29"/>
          <p:cNvSpPr txBox="1">
            <a:spLocks noChangeArrowheads="1"/>
          </p:cNvSpPr>
          <p:nvPr/>
        </p:nvSpPr>
        <p:spPr bwMode="auto">
          <a:xfrm>
            <a:off x="6764338" y="3273425"/>
            <a:ext cx="7032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03.06.2020</a:t>
            </a:r>
          </a:p>
        </p:txBody>
      </p:sp>
      <p:sp>
        <p:nvSpPr>
          <p:cNvPr id="206857" name="TextBox 27"/>
          <p:cNvSpPr txBox="1">
            <a:spLocks noChangeArrowheads="1"/>
          </p:cNvSpPr>
          <p:nvPr/>
        </p:nvSpPr>
        <p:spPr bwMode="auto">
          <a:xfrm>
            <a:off x="73025" y="3284538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6858" name="TextBox 44"/>
          <p:cNvSpPr txBox="1">
            <a:spLocks noChangeArrowheads="1"/>
          </p:cNvSpPr>
          <p:nvPr/>
        </p:nvSpPr>
        <p:spPr bwMode="auto">
          <a:xfrm>
            <a:off x="3106738" y="3278188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03.07.2020</a:t>
            </a:r>
          </a:p>
        </p:txBody>
      </p:sp>
      <p:sp>
        <p:nvSpPr>
          <p:cNvPr id="206859" name="TextBox 40"/>
          <p:cNvSpPr txBox="1">
            <a:spLocks noChangeArrowheads="1"/>
          </p:cNvSpPr>
          <p:nvPr/>
        </p:nvSpPr>
        <p:spPr bwMode="auto">
          <a:xfrm>
            <a:off x="3898900" y="3273425"/>
            <a:ext cx="10429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Landsat-8/OLI</a:t>
            </a:r>
            <a:r>
              <a:rPr lang="ru-RU" sz="800" i="1"/>
              <a:t> 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6860" name="TextBox 45"/>
          <p:cNvSpPr txBox="1">
            <a:spLocks noChangeArrowheads="1"/>
          </p:cNvSpPr>
          <p:nvPr/>
        </p:nvSpPr>
        <p:spPr bwMode="auto">
          <a:xfrm>
            <a:off x="47625" y="6316663"/>
            <a:ext cx="1574800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№4/МСС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6861" name="TextBox 31"/>
          <p:cNvSpPr txBox="1">
            <a:spLocks noChangeArrowheads="1"/>
          </p:cNvSpPr>
          <p:nvPr/>
        </p:nvSpPr>
        <p:spPr bwMode="auto">
          <a:xfrm>
            <a:off x="1584325" y="6334125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05.07.2020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3513" y="3495675"/>
            <a:ext cx="7272337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Уссури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5106" name="Picture 2" descr="https://www.dvrcpod.ru/Products/FlSM2/2020070323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774700"/>
            <a:ext cx="3529012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75108" name="Picture 4" descr="https://www.dvrcpod.ru/Products/FlSM2/2020070401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2075" y="762000"/>
            <a:ext cx="3529013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8962" name="Picture 2" descr="https://www.dvrcpod.ru/Products/SFERKANOPUS/2020070502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10000"/>
            <a:ext cx="2017713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206866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0263" y="3810000"/>
            <a:ext cx="2016125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5538" y="3810000"/>
            <a:ext cx="2017712" cy="251936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06868" name="TextBox 25"/>
          <p:cNvSpPr txBox="1">
            <a:spLocks noChangeArrowheads="1"/>
          </p:cNvSpPr>
          <p:nvPr/>
        </p:nvSpPr>
        <p:spPr bwMode="auto">
          <a:xfrm>
            <a:off x="2301875" y="6305550"/>
            <a:ext cx="1574800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№4/МСС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6869" name="TextBox 26"/>
          <p:cNvSpPr txBox="1">
            <a:spLocks noChangeArrowheads="1"/>
          </p:cNvSpPr>
          <p:nvPr/>
        </p:nvSpPr>
        <p:spPr bwMode="auto">
          <a:xfrm>
            <a:off x="3825875" y="6329363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</a:t>
            </a:r>
            <a:r>
              <a:rPr lang="en-US" sz="800" b="1">
                <a:solidFill>
                  <a:srgbClr val="C00000"/>
                </a:solidFill>
              </a:rPr>
              <a:t>8</a:t>
            </a:r>
            <a:r>
              <a:rPr lang="ru-RU" sz="800" b="1">
                <a:solidFill>
                  <a:srgbClr val="C00000"/>
                </a:solidFill>
              </a:rPr>
              <a:t>.07.2020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4463" y="6559550"/>
            <a:ext cx="4251325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Амур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700" y="752475"/>
            <a:ext cx="2016125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4624388" y="6567488"/>
            <a:ext cx="2017712" cy="15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Лена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53338" y="3503613"/>
            <a:ext cx="1989137" cy="153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Армань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874" name="TextBox 38"/>
          <p:cNvSpPr txBox="1">
            <a:spLocks noChangeArrowheads="1"/>
          </p:cNvSpPr>
          <p:nvPr/>
        </p:nvSpPr>
        <p:spPr bwMode="auto">
          <a:xfrm>
            <a:off x="7523163" y="3267075"/>
            <a:ext cx="1574800" cy="2143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№4/МСС</a:t>
            </a:r>
            <a:endParaRPr lang="ru-RU" sz="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523038"/>
            <a:ext cx="385762" cy="323850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1BBF8B-81AB-4E00-9B70-0B7E02D3FCA2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08898" name="TextBox 4"/>
          <p:cNvSpPr txBox="1">
            <a:spLocks noChangeArrowheads="1"/>
          </p:cNvSpPr>
          <p:nvPr/>
        </p:nvSpPr>
        <p:spPr bwMode="auto">
          <a:xfrm>
            <a:off x="11113" y="65088"/>
            <a:ext cx="990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/>
              <a:t> Мониторинг состояния водных объектов: озера</a:t>
            </a:r>
          </a:p>
        </p:txBody>
      </p:sp>
      <p:sp>
        <p:nvSpPr>
          <p:cNvPr id="208899" name="TextBox 11"/>
          <p:cNvSpPr txBox="1">
            <a:spLocks noChangeArrowheads="1"/>
          </p:cNvSpPr>
          <p:nvPr/>
        </p:nvSpPr>
        <p:spPr bwMode="auto">
          <a:xfrm>
            <a:off x="6321425" y="5414963"/>
            <a:ext cx="19145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100"/>
              <a:t>Подготовлено за неделю:  </a:t>
            </a:r>
            <a:r>
              <a:rPr lang="ru-RU" sz="1400" b="1">
                <a:solidFill>
                  <a:srgbClr val="007400"/>
                </a:solidFill>
              </a:rPr>
              <a:t>13</a:t>
            </a:r>
            <a:r>
              <a:rPr lang="ru-RU" sz="1600" b="1">
                <a:solidFill>
                  <a:srgbClr val="007400"/>
                </a:solidFill>
              </a:rPr>
              <a:t> </a:t>
            </a:r>
            <a:r>
              <a:rPr lang="ru-RU" sz="1100"/>
              <a:t>карт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08575" y="4348163"/>
            <a:ext cx="4340225" cy="790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Среднесибирское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УГМС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901" name="Прямоугольник 32"/>
          <p:cNvSpPr>
            <a:spLocks noChangeArrowheads="1"/>
          </p:cNvSpPr>
          <p:nvPr/>
        </p:nvSpPr>
        <p:spPr bwMode="auto">
          <a:xfrm>
            <a:off x="5108575" y="3402013"/>
            <a:ext cx="1731963" cy="152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оз. Пясино</a:t>
            </a:r>
          </a:p>
        </p:txBody>
      </p:sp>
      <p:sp>
        <p:nvSpPr>
          <p:cNvPr id="208902" name="TextBox 57"/>
          <p:cNvSpPr txBox="1">
            <a:spLocks noChangeArrowheads="1"/>
          </p:cNvSpPr>
          <p:nvPr/>
        </p:nvSpPr>
        <p:spPr bwMode="auto">
          <a:xfrm>
            <a:off x="8718550" y="3211513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04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08903" name="TextBox 27"/>
          <p:cNvSpPr txBox="1">
            <a:spLocks noChangeArrowheads="1"/>
          </p:cNvSpPr>
          <p:nvPr/>
        </p:nvSpPr>
        <p:spPr bwMode="auto">
          <a:xfrm>
            <a:off x="6313488" y="3184525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208904" name="Прямоугольник 40"/>
          <p:cNvSpPr>
            <a:spLocks noChangeArrowheads="1"/>
          </p:cNvSpPr>
          <p:nvPr/>
        </p:nvSpPr>
        <p:spPr bwMode="auto">
          <a:xfrm>
            <a:off x="155575" y="3419475"/>
            <a:ext cx="2130425" cy="1539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озера Красноярского края</a:t>
            </a:r>
          </a:p>
        </p:txBody>
      </p:sp>
      <p:sp>
        <p:nvSpPr>
          <p:cNvPr id="208905" name="TextBox 41"/>
          <p:cNvSpPr txBox="1">
            <a:spLocks noChangeArrowheads="1"/>
          </p:cNvSpPr>
          <p:nvPr/>
        </p:nvSpPr>
        <p:spPr bwMode="auto">
          <a:xfrm>
            <a:off x="1733550" y="3211513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04.07.2020</a:t>
            </a:r>
          </a:p>
        </p:txBody>
      </p:sp>
      <p:sp>
        <p:nvSpPr>
          <p:cNvPr id="208906" name="Прямоугольник 45"/>
          <p:cNvSpPr>
            <a:spLocks noChangeArrowheads="1"/>
          </p:cNvSpPr>
          <p:nvPr/>
        </p:nvSpPr>
        <p:spPr bwMode="auto">
          <a:xfrm>
            <a:off x="7519988" y="3395663"/>
            <a:ext cx="2012950" cy="1539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оз. Таймыр </a:t>
            </a:r>
          </a:p>
        </p:txBody>
      </p:sp>
      <p:sp>
        <p:nvSpPr>
          <p:cNvPr id="208907" name="TextBox 46"/>
          <p:cNvSpPr txBox="1">
            <a:spLocks noChangeArrowheads="1"/>
          </p:cNvSpPr>
          <p:nvPr/>
        </p:nvSpPr>
        <p:spPr bwMode="auto">
          <a:xfrm>
            <a:off x="3965575" y="3173413"/>
            <a:ext cx="7032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208908" name="Прямоугольник 49"/>
          <p:cNvSpPr>
            <a:spLocks noChangeArrowheads="1"/>
          </p:cNvSpPr>
          <p:nvPr/>
        </p:nvSpPr>
        <p:spPr bwMode="auto">
          <a:xfrm>
            <a:off x="471488" y="6538913"/>
            <a:ext cx="1581150" cy="1539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оз. Убинское</a:t>
            </a:r>
          </a:p>
        </p:txBody>
      </p:sp>
      <p:sp>
        <p:nvSpPr>
          <p:cNvPr id="208909" name="AutoShape 2" descr="https://rcpod.ru/Prod/Info/li_2006220331_m2_2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8910" name="TextBox 28"/>
          <p:cNvSpPr txBox="1">
            <a:spLocks noChangeArrowheads="1"/>
          </p:cNvSpPr>
          <p:nvPr/>
        </p:nvSpPr>
        <p:spPr bwMode="auto">
          <a:xfrm>
            <a:off x="2679700" y="3187700"/>
            <a:ext cx="14589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8911" name="TextBox 37"/>
          <p:cNvSpPr txBox="1">
            <a:spLocks noChangeArrowheads="1"/>
          </p:cNvSpPr>
          <p:nvPr/>
        </p:nvSpPr>
        <p:spPr bwMode="auto">
          <a:xfrm>
            <a:off x="7345363" y="3211513"/>
            <a:ext cx="14589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089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6650" y="669925"/>
            <a:ext cx="1782763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89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038" y="669925"/>
            <a:ext cx="1782762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914" name="TextBox 23"/>
          <p:cNvSpPr txBox="1">
            <a:spLocks noChangeArrowheads="1"/>
          </p:cNvSpPr>
          <p:nvPr/>
        </p:nvSpPr>
        <p:spPr bwMode="auto">
          <a:xfrm>
            <a:off x="215900" y="3203575"/>
            <a:ext cx="1574800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№5/ПСС,МСС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8915" name="Прямоугольник 24"/>
          <p:cNvSpPr>
            <a:spLocks noChangeArrowheads="1"/>
          </p:cNvSpPr>
          <p:nvPr/>
        </p:nvSpPr>
        <p:spPr bwMode="auto">
          <a:xfrm>
            <a:off x="2438400" y="3406775"/>
            <a:ext cx="2419350" cy="1539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озера Новосибирской области</a:t>
            </a:r>
          </a:p>
        </p:txBody>
      </p:sp>
      <p:pic>
        <p:nvPicPr>
          <p:cNvPr id="2089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3975" y="669925"/>
            <a:ext cx="1782763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917" name="TextBox 26"/>
          <p:cNvSpPr txBox="1">
            <a:spLocks noChangeArrowheads="1"/>
          </p:cNvSpPr>
          <p:nvPr/>
        </p:nvSpPr>
        <p:spPr bwMode="auto">
          <a:xfrm>
            <a:off x="4984750" y="3194050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№2-2/КМСС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0891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9713" y="669925"/>
            <a:ext cx="1782762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891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038" y="3787775"/>
            <a:ext cx="1782762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920" name="TextBox 33"/>
          <p:cNvSpPr txBox="1">
            <a:spLocks noChangeArrowheads="1"/>
          </p:cNvSpPr>
          <p:nvPr/>
        </p:nvSpPr>
        <p:spPr bwMode="auto">
          <a:xfrm>
            <a:off x="1658938" y="6337300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208921" name="TextBox 35"/>
          <p:cNvSpPr txBox="1">
            <a:spLocks noChangeArrowheads="1"/>
          </p:cNvSpPr>
          <p:nvPr/>
        </p:nvSpPr>
        <p:spPr bwMode="auto">
          <a:xfrm>
            <a:off x="334963" y="6307138"/>
            <a:ext cx="14589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08922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9238" y="3762375"/>
            <a:ext cx="1782762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923" name="TextBox 36"/>
          <p:cNvSpPr txBox="1">
            <a:spLocks noChangeArrowheads="1"/>
          </p:cNvSpPr>
          <p:nvPr/>
        </p:nvSpPr>
        <p:spPr bwMode="auto">
          <a:xfrm>
            <a:off x="4051300" y="6308725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208924" name="TextBox 38"/>
          <p:cNvSpPr txBox="1">
            <a:spLocks noChangeArrowheads="1"/>
          </p:cNvSpPr>
          <p:nvPr/>
        </p:nvSpPr>
        <p:spPr bwMode="auto">
          <a:xfrm>
            <a:off x="2732088" y="6299200"/>
            <a:ext cx="14589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08925" name="Прямоугольник 39"/>
          <p:cNvSpPr>
            <a:spLocks noChangeArrowheads="1"/>
          </p:cNvSpPr>
          <p:nvPr/>
        </p:nvSpPr>
        <p:spPr bwMode="auto">
          <a:xfrm>
            <a:off x="2584450" y="6511925"/>
            <a:ext cx="2130425" cy="1539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ru-RU" sz="1000">
                <a:solidFill>
                  <a:schemeClr val="tx2"/>
                </a:solidFill>
              </a:rPr>
              <a:t>озера  Алтайского края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523038"/>
            <a:ext cx="385762" cy="323850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B34CD4-2FA0-4C39-959E-1EAC87BE0CA7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10946" name="TextBox 4"/>
          <p:cNvSpPr txBox="1">
            <a:spLocks noChangeArrowheads="1"/>
          </p:cNvSpPr>
          <p:nvPr/>
        </p:nvSpPr>
        <p:spPr bwMode="auto">
          <a:xfrm>
            <a:off x="11113" y="65088"/>
            <a:ext cx="990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/>
              <a:t> Мониторинг состояния водных объектов: водохранилища</a:t>
            </a:r>
          </a:p>
        </p:txBody>
      </p:sp>
      <p:sp>
        <p:nvSpPr>
          <p:cNvPr id="210947" name="TextBox 11"/>
          <p:cNvSpPr txBox="1">
            <a:spLocks noChangeArrowheads="1"/>
          </p:cNvSpPr>
          <p:nvPr/>
        </p:nvSpPr>
        <p:spPr bwMode="auto">
          <a:xfrm>
            <a:off x="6992938" y="5456238"/>
            <a:ext cx="19145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100"/>
              <a:t>Подготовлено за неделю:  </a:t>
            </a:r>
            <a:r>
              <a:rPr lang="ru-RU" sz="1400" b="1">
                <a:solidFill>
                  <a:srgbClr val="007400"/>
                </a:solidFill>
              </a:rPr>
              <a:t>12</a:t>
            </a:r>
            <a:r>
              <a:rPr lang="ru-RU" sz="1600" b="1">
                <a:solidFill>
                  <a:srgbClr val="007400"/>
                </a:solidFill>
              </a:rPr>
              <a:t> </a:t>
            </a:r>
            <a:r>
              <a:rPr lang="ru-RU" sz="1100"/>
              <a:t>карт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51600" y="4276725"/>
            <a:ext cx="2997200" cy="969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Северо-Кавказское УГМС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949" name="TextBox 57"/>
          <p:cNvSpPr txBox="1">
            <a:spLocks noChangeArrowheads="1"/>
          </p:cNvSpPr>
          <p:nvPr/>
        </p:nvSpPr>
        <p:spPr bwMode="auto">
          <a:xfrm>
            <a:off x="3062288" y="3128963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10950" name="AutoShape 4" descr="https://rcpod.ru/Prod/Flood/2005100832_m2_2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8275" y="3352800"/>
            <a:ext cx="3524250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Краснодарское 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894138" y="3336925"/>
            <a:ext cx="1782762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Цимлянское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953" name="TextBox 26"/>
          <p:cNvSpPr txBox="1">
            <a:spLocks noChangeArrowheads="1"/>
          </p:cNvSpPr>
          <p:nvPr/>
        </p:nvSpPr>
        <p:spPr bwMode="auto">
          <a:xfrm>
            <a:off x="5051425" y="3128963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06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10954" name="TextBox 29"/>
          <p:cNvSpPr txBox="1">
            <a:spLocks noChangeArrowheads="1"/>
          </p:cNvSpPr>
          <p:nvPr/>
        </p:nvSpPr>
        <p:spPr bwMode="auto">
          <a:xfrm>
            <a:off x="3775075" y="3103563"/>
            <a:ext cx="1458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80100" y="3352800"/>
            <a:ext cx="3914775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Зейское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956" name="TextBox 43"/>
          <p:cNvSpPr txBox="1">
            <a:spLocks noChangeArrowheads="1"/>
          </p:cNvSpPr>
          <p:nvPr/>
        </p:nvSpPr>
        <p:spPr bwMode="auto">
          <a:xfrm>
            <a:off x="1404938" y="6286500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04.07.2020</a:t>
            </a:r>
          </a:p>
        </p:txBody>
      </p:sp>
      <p:sp>
        <p:nvSpPr>
          <p:cNvPr id="210957" name="TextBox 44"/>
          <p:cNvSpPr txBox="1">
            <a:spLocks noChangeArrowheads="1"/>
          </p:cNvSpPr>
          <p:nvPr/>
        </p:nvSpPr>
        <p:spPr bwMode="auto">
          <a:xfrm>
            <a:off x="4267200" y="6234113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10958" name="TextBox 46"/>
          <p:cNvSpPr txBox="1">
            <a:spLocks noChangeArrowheads="1"/>
          </p:cNvSpPr>
          <p:nvPr/>
        </p:nvSpPr>
        <p:spPr bwMode="auto">
          <a:xfrm>
            <a:off x="76200" y="3108325"/>
            <a:ext cx="1460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№2-2/КМСС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10959" name="AutoShape 2" descr="https://rcpod.ru/Prod/Flood/li_2006220849_m2_23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0960" name="TextBox 34"/>
          <p:cNvSpPr txBox="1">
            <a:spLocks noChangeArrowheads="1"/>
          </p:cNvSpPr>
          <p:nvPr/>
        </p:nvSpPr>
        <p:spPr bwMode="auto">
          <a:xfrm>
            <a:off x="5586413" y="6243638"/>
            <a:ext cx="7032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7.0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354513" y="6540500"/>
            <a:ext cx="1776412" cy="153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Братское </a:t>
            </a:r>
            <a:r>
              <a:rPr lang="ru-RU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42" name="Picture 2" descr="http://planeta.infospace.ru/planeta_products/archive/products/image/01294264/2007060535_m2_3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4138" y="587375"/>
            <a:ext cx="1782762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10963" name="AutoShape 2" descr="https://rcpod.ru/Prod/Flood/2007070150_m2_23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0964" name="AutoShape 4" descr="https://rcpod.ru/Prod/Flood/2007070150_m2_231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109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4513" y="3722688"/>
            <a:ext cx="1782762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8962" name="Picture 2" descr="http://planeta.infospace.ru/planeta_products/archive/products/image/01295117/2007071124_m3_3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275" y="587375"/>
            <a:ext cx="3562350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8966" name="Picture 6" descr="http://planeta.infospace.ru/planeta_products/archive/products/image/01295048/2007040805_k6_38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338" y="3722688"/>
            <a:ext cx="1784350" cy="25193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10968" name="TextBox 32"/>
          <p:cNvSpPr txBox="1">
            <a:spLocks noChangeArrowheads="1"/>
          </p:cNvSpPr>
          <p:nvPr/>
        </p:nvSpPr>
        <p:spPr bwMode="auto">
          <a:xfrm>
            <a:off x="-34925" y="6286500"/>
            <a:ext cx="1574800" cy="2159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№6/ПСС,МСС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1096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57425" y="3722688"/>
            <a:ext cx="1782763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Прямоугольник 37"/>
          <p:cNvSpPr/>
          <p:nvPr/>
        </p:nvSpPr>
        <p:spPr>
          <a:xfrm>
            <a:off x="2257425" y="6540500"/>
            <a:ext cx="1747838" cy="153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Новосибирское </a:t>
            </a:r>
            <a:r>
              <a:rPr lang="ru-RU" sz="1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971" name="TextBox 39"/>
          <p:cNvSpPr txBox="1">
            <a:spLocks noChangeArrowheads="1"/>
          </p:cNvSpPr>
          <p:nvPr/>
        </p:nvSpPr>
        <p:spPr bwMode="auto">
          <a:xfrm>
            <a:off x="2133600" y="6253163"/>
            <a:ext cx="1460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10972" name="TextBox 40"/>
          <p:cNvSpPr txBox="1">
            <a:spLocks noChangeArrowheads="1"/>
          </p:cNvSpPr>
          <p:nvPr/>
        </p:nvSpPr>
        <p:spPr bwMode="auto">
          <a:xfrm>
            <a:off x="3467100" y="6248400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8.0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pic>
        <p:nvPicPr>
          <p:cNvPr id="165892" name="Picture 4" descr="https://www.dvrcpod.ru/Products/SFERKANOPUS/20200708021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7163" y="561975"/>
            <a:ext cx="2017712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10974" name="TextBox 41"/>
          <p:cNvSpPr txBox="1">
            <a:spLocks noChangeArrowheads="1"/>
          </p:cNvSpPr>
          <p:nvPr/>
        </p:nvSpPr>
        <p:spPr bwMode="auto">
          <a:xfrm>
            <a:off x="5892800" y="3071813"/>
            <a:ext cx="1574800" cy="2143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Канопус</a:t>
            </a:r>
            <a:r>
              <a:rPr lang="en-US" sz="800" i="1"/>
              <a:t>-</a:t>
            </a:r>
            <a:r>
              <a:rPr lang="ru-RU" sz="800" i="1"/>
              <a:t>В №6/МСС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10975" name="TextBox 42"/>
          <p:cNvSpPr txBox="1">
            <a:spLocks noChangeArrowheads="1"/>
          </p:cNvSpPr>
          <p:nvPr/>
        </p:nvSpPr>
        <p:spPr bwMode="auto">
          <a:xfrm>
            <a:off x="9131300" y="3086100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8.0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pic>
        <p:nvPicPr>
          <p:cNvPr id="165894" name="Picture 6" descr="https://www.dvrcpod.ru/Products/SFERKANOPUS/2020070802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80100" y="558800"/>
            <a:ext cx="1782763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46" name="Прямоугольник 45"/>
          <p:cNvSpPr/>
          <p:nvPr/>
        </p:nvSpPr>
        <p:spPr>
          <a:xfrm>
            <a:off x="147638" y="6540500"/>
            <a:ext cx="1811337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Новотроицкое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333875" y="6540500"/>
            <a:ext cx="1776413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Братское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236788" y="6540500"/>
            <a:ext cx="1747837" cy="153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t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Новосибирское </a:t>
            </a:r>
            <a:r>
              <a:rPr lang="ru-RU" sz="1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вдхр</a:t>
            </a:r>
            <a:r>
              <a:rPr lang="ru-RU" sz="1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38" y="896938"/>
            <a:ext cx="2801937" cy="39592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299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2175" y="896938"/>
            <a:ext cx="2803525" cy="39592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299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896938"/>
            <a:ext cx="2801938" cy="39592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299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2EC0D0-42BF-4E04-8313-7151D7DA478B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12997" name="TextBox 7"/>
          <p:cNvSpPr txBox="1">
            <a:spLocks noChangeArrowheads="1"/>
          </p:cNvSpPr>
          <p:nvPr/>
        </p:nvSpPr>
        <p:spPr bwMode="auto">
          <a:xfrm>
            <a:off x="17463" y="109538"/>
            <a:ext cx="9906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400" b="1"/>
              <a:t>Мониторинг особо охраняемых природных территорий:</a:t>
            </a:r>
            <a:endParaRPr lang="en-US" sz="2400" b="1"/>
          </a:p>
          <a:p>
            <a:pPr algn="ctr">
              <a:lnSpc>
                <a:spcPts val="2100"/>
              </a:lnSpc>
            </a:pPr>
            <a:r>
              <a:rPr lang="ru-RU" sz="2400" b="1"/>
              <a:t>озеро Байкал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4563" y="5384800"/>
            <a:ext cx="8051800" cy="48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>
              <a:lnSpc>
                <a:spcPts val="1600"/>
              </a:lnSpc>
            </a:pPr>
            <a:r>
              <a:rPr lang="ru-RU" sz="1100" b="1"/>
              <a:t>Основные потребители</a:t>
            </a:r>
            <a:r>
              <a:rPr lang="ru-RU" sz="1100"/>
              <a:t>: Росгидромет (Ситуационный центр, Иркутское УГМС и др.), Рослесхоз (</a:t>
            </a:r>
            <a:r>
              <a:rPr lang="ru-RU" sz="1100">
                <a:cs typeface="Calibri" pitchFamily="34" charset="0"/>
              </a:rPr>
              <a:t>ВНИИ лесоводства и механизации лесного хозяйства и др.), </a:t>
            </a:r>
            <a:r>
              <a:rPr lang="ru-RU" sz="1100"/>
              <a:t>Росприроднадзор (Департамент по Республике Бурятия и др.)</a:t>
            </a:r>
          </a:p>
        </p:txBody>
      </p:sp>
      <p:sp>
        <p:nvSpPr>
          <p:cNvPr id="212999" name="TextBox 9"/>
          <p:cNvSpPr txBox="1">
            <a:spLocks noChangeArrowheads="1"/>
          </p:cNvSpPr>
          <p:nvPr/>
        </p:nvSpPr>
        <p:spPr bwMode="auto">
          <a:xfrm>
            <a:off x="3457575" y="5900738"/>
            <a:ext cx="2079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Подготовлено за неделю:</a:t>
            </a:r>
          </a:p>
          <a:p>
            <a:pPr algn="ctr"/>
            <a:r>
              <a:rPr lang="ru-RU" sz="1200" b="1">
                <a:solidFill>
                  <a:srgbClr val="007400"/>
                </a:solidFill>
              </a:rPr>
              <a:t>5</a:t>
            </a:r>
            <a:r>
              <a:rPr lang="ru-RU" sz="1200" b="1">
                <a:solidFill>
                  <a:srgbClr val="00B050"/>
                </a:solidFill>
              </a:rPr>
              <a:t> </a:t>
            </a:r>
            <a:r>
              <a:rPr lang="ru-RU" sz="1200"/>
              <a:t>карт</a:t>
            </a:r>
          </a:p>
        </p:txBody>
      </p:sp>
      <p:sp>
        <p:nvSpPr>
          <p:cNvPr id="213000" name="TextBox 19"/>
          <p:cNvSpPr txBox="1">
            <a:spLocks noChangeArrowheads="1"/>
          </p:cNvSpPr>
          <p:nvPr/>
        </p:nvSpPr>
        <p:spPr bwMode="auto">
          <a:xfrm>
            <a:off x="5607050" y="4846638"/>
            <a:ext cx="7048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04.07.2020</a:t>
            </a:r>
          </a:p>
        </p:txBody>
      </p:sp>
      <p:sp>
        <p:nvSpPr>
          <p:cNvPr id="213001" name="TextBox 21"/>
          <p:cNvSpPr txBox="1">
            <a:spLocks noChangeArrowheads="1"/>
          </p:cNvSpPr>
          <p:nvPr/>
        </p:nvSpPr>
        <p:spPr bwMode="auto">
          <a:xfrm>
            <a:off x="307975" y="4846638"/>
            <a:ext cx="14605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13002" name="TextBox 28"/>
          <p:cNvSpPr txBox="1">
            <a:spLocks noChangeArrowheads="1"/>
          </p:cNvSpPr>
          <p:nvPr/>
        </p:nvSpPr>
        <p:spPr bwMode="auto">
          <a:xfrm>
            <a:off x="8713788" y="4856163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13003" name="AutoShape 2" descr="https://rcpod.ru/Prod/Flood/2006090704_m2_2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3004" name="TextBox 15"/>
          <p:cNvSpPr txBox="1">
            <a:spLocks noChangeArrowheads="1"/>
          </p:cNvSpPr>
          <p:nvPr/>
        </p:nvSpPr>
        <p:spPr bwMode="auto">
          <a:xfrm>
            <a:off x="2652713" y="4835525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04.07.2020</a:t>
            </a:r>
          </a:p>
        </p:txBody>
      </p:sp>
      <p:sp>
        <p:nvSpPr>
          <p:cNvPr id="213005" name="AutoShape 4" descr="https://rcpod.ru/Prod/Flood/2006210730_m2_23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3006" name="TextBox 16"/>
          <p:cNvSpPr txBox="1">
            <a:spLocks noChangeArrowheads="1"/>
          </p:cNvSpPr>
          <p:nvPr/>
        </p:nvSpPr>
        <p:spPr bwMode="auto">
          <a:xfrm>
            <a:off x="3340100" y="4849813"/>
            <a:ext cx="1458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13007" name="TextBox 17"/>
          <p:cNvSpPr txBox="1">
            <a:spLocks noChangeArrowheads="1"/>
          </p:cNvSpPr>
          <p:nvPr/>
        </p:nvSpPr>
        <p:spPr bwMode="auto">
          <a:xfrm>
            <a:off x="6338888" y="4846638"/>
            <a:ext cx="14605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213008" name="AutoShape 2" descr="https://rcpod.ru/Prod/Flood/2006280129_m2_23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Box 1"/>
          <p:cNvSpPr txBox="1">
            <a:spLocks noChangeArrowheads="1"/>
          </p:cNvSpPr>
          <p:nvPr/>
        </p:nvSpPr>
        <p:spPr bwMode="auto">
          <a:xfrm>
            <a:off x="1712913" y="6529388"/>
            <a:ext cx="62658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i="1"/>
              <a:t>Для каждого года данные приведены с нарастающим итогом за период </a:t>
            </a:r>
            <a:r>
              <a:rPr lang="ru-RU" sz="1100" b="1" i="1"/>
              <a:t>с 01.01 по 09.07 </a:t>
            </a:r>
          </a:p>
        </p:txBody>
      </p:sp>
      <p:sp>
        <p:nvSpPr>
          <p:cNvPr id="215042" name="Прямоугольник 2"/>
          <p:cNvSpPr>
            <a:spLocks noChangeArrowheads="1"/>
          </p:cNvSpPr>
          <p:nvPr/>
        </p:nvSpPr>
        <p:spPr bwMode="auto">
          <a:xfrm>
            <a:off x="19050" y="31750"/>
            <a:ext cx="990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Мониторинг пожарной обстановки: ИСДМ-Рослесхоз</a:t>
            </a:r>
          </a:p>
        </p:txBody>
      </p:sp>
      <p:graphicFrame>
        <p:nvGraphicFramePr>
          <p:cNvPr id="215043" name="Диаграмма 9"/>
          <p:cNvGraphicFramePr>
            <a:graphicFrameLocks noGrp="1"/>
          </p:cNvGraphicFramePr>
          <p:nvPr/>
        </p:nvGraphicFramePr>
        <p:xfrm>
          <a:off x="342900" y="3471863"/>
          <a:ext cx="4518025" cy="3125787"/>
        </p:xfrm>
        <a:graphic>
          <a:graphicData uri="http://schemas.openxmlformats.org/presentationml/2006/ole">
            <p:oleObj spid="_x0000_s215043" r:id="rId4" imgW="4523624" imgH="3121423" progId="Excel.Chart.8">
              <p:embed/>
            </p:oleObj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3806825" y="3883025"/>
            <a:ext cx="0" cy="282575"/>
          </a:xfrm>
          <a:prstGeom prst="line">
            <a:avLst/>
          </a:prstGeom>
          <a:ln w="190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5045" name="Объект 3"/>
          <p:cNvGraphicFramePr>
            <a:graphicFrameLocks/>
          </p:cNvGraphicFramePr>
          <p:nvPr/>
        </p:nvGraphicFramePr>
        <p:xfrm>
          <a:off x="4797425" y="3468688"/>
          <a:ext cx="4721225" cy="3125787"/>
        </p:xfrm>
        <a:graphic>
          <a:graphicData uri="http://schemas.openxmlformats.org/presentationml/2006/ole">
            <p:oleObj spid="_x0000_s215045" r:id="rId5" imgW="4718713" imgH="3127519" progId="Excel.Chart.8">
              <p:embed/>
            </p:oleObj>
          </a:graphicData>
        </a:graphic>
      </p:graphicFrame>
      <p:cxnSp>
        <p:nvCxnSpPr>
          <p:cNvPr id="17" name="Прямая соединительная линия 16"/>
          <p:cNvCxnSpPr/>
          <p:nvPr/>
        </p:nvCxnSpPr>
        <p:spPr>
          <a:xfrm>
            <a:off x="3978275" y="3733800"/>
            <a:ext cx="0" cy="431800"/>
          </a:xfrm>
          <a:prstGeom prst="line">
            <a:avLst/>
          </a:prstGeom>
          <a:ln w="19050">
            <a:solidFill>
              <a:srgbClr val="C45D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124325" y="3729038"/>
            <a:ext cx="0" cy="436562"/>
          </a:xfrm>
          <a:prstGeom prst="line">
            <a:avLst/>
          </a:prstGeom>
          <a:ln w="19050">
            <a:solidFill>
              <a:srgbClr val="C45D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8386763" y="3903663"/>
            <a:ext cx="0" cy="211137"/>
          </a:xfrm>
          <a:prstGeom prst="line">
            <a:avLst/>
          </a:prstGeom>
          <a:ln w="190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550225" y="3674912"/>
            <a:ext cx="190042" cy="109157"/>
          </a:xfrm>
          <a:prstGeom prst="rect">
            <a:avLst/>
          </a:prstGeom>
          <a:solidFill>
            <a:srgbClr val="C45D0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841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8723313" y="3790950"/>
            <a:ext cx="0" cy="330200"/>
          </a:xfrm>
          <a:prstGeom prst="line">
            <a:avLst/>
          </a:prstGeom>
          <a:ln w="19050">
            <a:solidFill>
              <a:srgbClr val="C45D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8567738" y="3790950"/>
            <a:ext cx="0" cy="330200"/>
          </a:xfrm>
          <a:prstGeom prst="line">
            <a:avLst/>
          </a:prstGeom>
          <a:ln w="19050">
            <a:solidFill>
              <a:srgbClr val="C45D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40288" y="2565400"/>
            <a:ext cx="4497387" cy="600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(УГМС, Гидрометцентр России, Ситуационный центр), подразделения МЧС России, Минприроды России,  Минобороны России (ГМС ВС РФ).</a:t>
            </a:r>
          </a:p>
        </p:txBody>
      </p:sp>
      <p:sp>
        <p:nvSpPr>
          <p:cNvPr id="215055" name="TextBox 3"/>
          <p:cNvSpPr txBox="1">
            <a:spLocks noChangeArrowheads="1"/>
          </p:cNvSpPr>
          <p:nvPr/>
        </p:nvSpPr>
        <p:spPr bwMode="auto">
          <a:xfrm>
            <a:off x="1682750" y="3581400"/>
            <a:ext cx="1658938" cy="27781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Количество пожаров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229600" y="3997325"/>
            <a:ext cx="0" cy="117475"/>
          </a:xfrm>
          <a:prstGeom prst="line">
            <a:avLst/>
          </a:prstGeom>
          <a:ln w="19050">
            <a:solidFill>
              <a:srgbClr val="C45D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072438" y="3997325"/>
            <a:ext cx="0" cy="117475"/>
          </a:xfrm>
          <a:prstGeom prst="line">
            <a:avLst/>
          </a:prstGeom>
          <a:ln w="19050">
            <a:solidFill>
              <a:srgbClr val="C45D0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8054103" y="3934968"/>
            <a:ext cx="190042" cy="109157"/>
          </a:xfrm>
          <a:prstGeom prst="rect">
            <a:avLst/>
          </a:prstGeom>
          <a:solidFill>
            <a:srgbClr val="C45D0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841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840288" y="527050"/>
            <a:ext cx="4916487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данным ИСДМ-Рослесхоз на территории России за период с 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ию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2020 г.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зарегистрировано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944 возгорания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из них на:</a:t>
            </a:r>
          </a:p>
          <a:p>
            <a:pPr algn="just" fontAlgn="auto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171450" algn="just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Европейской территории –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171450" algn="just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Сибири –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499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171450" algn="just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Дальнего Востока –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1 158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Площадь, пройденная огнем, составляет 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3 767 149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га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из них на:</a:t>
            </a:r>
          </a:p>
          <a:p>
            <a:pPr algn="just" fontAlgn="auto">
              <a:lnSpc>
                <a:spcPts val="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32000" indent="-1714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Европейской территории –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21 361;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1714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Сибири –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349 448;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1714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Дальнего Востока –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3 396 340. 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6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96050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Arial" charset="0"/>
                <a:cs typeface="Arial" charset="0"/>
              </a:rPr>
              <a:t>35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63398" y="3674965"/>
            <a:ext cx="168585" cy="90030"/>
          </a:xfrm>
          <a:prstGeom prst="rect">
            <a:avLst/>
          </a:prstGeom>
          <a:solidFill>
            <a:srgbClr val="C45D0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841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8535988" y="3903663"/>
            <a:ext cx="0" cy="211137"/>
          </a:xfrm>
          <a:prstGeom prst="line">
            <a:avLst/>
          </a:prstGeom>
          <a:ln w="190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951288" y="3883025"/>
            <a:ext cx="0" cy="282575"/>
          </a:xfrm>
          <a:prstGeom prst="line">
            <a:avLst/>
          </a:prstGeom>
          <a:ln w="190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8375229" y="3795279"/>
            <a:ext cx="171532" cy="10915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841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794813" y="3815380"/>
            <a:ext cx="168585" cy="900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841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49275"/>
            <a:ext cx="4073525" cy="287972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77000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EC582B-EB96-495C-B400-49C420DDE9F6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17090" name="TextBox 4"/>
          <p:cNvSpPr txBox="1">
            <a:spLocks noChangeArrowheads="1"/>
          </p:cNvSpPr>
          <p:nvPr/>
        </p:nvSpPr>
        <p:spPr bwMode="auto">
          <a:xfrm>
            <a:off x="0" y="47625"/>
            <a:ext cx="990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Мониторинг пожаров: Европейский регион</a:t>
            </a:r>
          </a:p>
        </p:txBody>
      </p:sp>
      <p:sp>
        <p:nvSpPr>
          <p:cNvPr id="217091" name="TextBox 5"/>
          <p:cNvSpPr txBox="1">
            <a:spLocks noChangeArrowheads="1"/>
          </p:cNvSpPr>
          <p:nvPr/>
        </p:nvSpPr>
        <p:spPr bwMode="auto">
          <a:xfrm>
            <a:off x="7010400" y="5608638"/>
            <a:ext cx="22923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 за неделю:</a:t>
            </a:r>
          </a:p>
          <a:p>
            <a:pPr algn="ctr"/>
            <a:r>
              <a:rPr lang="ru-RU" sz="1400" b="1">
                <a:solidFill>
                  <a:srgbClr val="007400"/>
                </a:solidFill>
              </a:rPr>
              <a:t>67 </a:t>
            </a:r>
            <a:r>
              <a:rPr lang="ru-RU" sz="1100"/>
              <a:t>карт</a:t>
            </a:r>
          </a:p>
        </p:txBody>
      </p:sp>
      <p:sp>
        <p:nvSpPr>
          <p:cNvPr id="217092" name="TextBox 6"/>
          <p:cNvSpPr txBox="1">
            <a:spLocks noChangeArrowheads="1"/>
          </p:cNvSpPr>
          <p:nvPr/>
        </p:nvSpPr>
        <p:spPr bwMode="auto">
          <a:xfrm>
            <a:off x="6781800" y="3930650"/>
            <a:ext cx="2589213" cy="1611313"/>
          </a:xfrm>
          <a:prstGeom prst="rect">
            <a:avLst/>
          </a:prstGeom>
          <a:solidFill>
            <a:srgbClr val="DCE6F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72000" tIns="36000" rIns="72000" bIns="36000" anchor="ctr">
            <a:spAutoFit/>
          </a:bodyPr>
          <a:lstStyle/>
          <a:p>
            <a:pPr>
              <a:lnSpc>
                <a:spcPts val="1500"/>
              </a:lnSpc>
            </a:pPr>
            <a:r>
              <a:rPr lang="ru-RU" sz="1100" b="1"/>
              <a:t>Основные потребители</a:t>
            </a:r>
            <a:r>
              <a:rPr lang="ru-RU" sz="1100"/>
              <a:t>: Росгидромет (Ситуационный центр, Северо-Кавказское УГМС и др.), Минприроды России (Ситуационный центр, Авиалесоохрана), Минобороны России (ГМС ВС РФ и др.), МЧС России (Центр «Антистихия» и др.)</a:t>
            </a:r>
          </a:p>
        </p:txBody>
      </p:sp>
      <p:sp>
        <p:nvSpPr>
          <p:cNvPr id="217093" name="AutoShape 2" descr="https://rcpod.ru/dayimage/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7094" name="AutoShape 4" descr="https://rcpod.ru/dayimage/b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7095" name="TextBox 23"/>
          <p:cNvSpPr txBox="1">
            <a:spLocks noChangeArrowheads="1"/>
          </p:cNvSpPr>
          <p:nvPr/>
        </p:nvSpPr>
        <p:spPr bwMode="auto">
          <a:xfrm>
            <a:off x="5908675" y="3371850"/>
            <a:ext cx="3792538" cy="128588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Республика Дагестан</a:t>
            </a:r>
          </a:p>
        </p:txBody>
      </p:sp>
      <p:sp>
        <p:nvSpPr>
          <p:cNvPr id="217096" name="TextBox 36"/>
          <p:cNvSpPr txBox="1">
            <a:spLocks noChangeArrowheads="1"/>
          </p:cNvSpPr>
          <p:nvPr/>
        </p:nvSpPr>
        <p:spPr bwMode="auto">
          <a:xfrm>
            <a:off x="2192338" y="3101975"/>
            <a:ext cx="14208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i="1"/>
              <a:t>КА</a:t>
            </a:r>
            <a:r>
              <a:rPr lang="en-US" sz="800" i="1"/>
              <a:t> Suomi NPP</a:t>
            </a:r>
            <a:r>
              <a:rPr lang="ru-RU" sz="800" i="1"/>
              <a:t>/</a:t>
            </a:r>
            <a:r>
              <a:rPr lang="en-US" sz="800" i="1"/>
              <a:t>OMPS </a:t>
            </a:r>
            <a:endParaRPr lang="ru-RU" sz="800" i="1"/>
          </a:p>
        </p:txBody>
      </p:sp>
      <p:sp>
        <p:nvSpPr>
          <p:cNvPr id="217097" name="TextBox 40"/>
          <p:cNvSpPr txBox="1">
            <a:spLocks noChangeArrowheads="1"/>
          </p:cNvSpPr>
          <p:nvPr/>
        </p:nvSpPr>
        <p:spPr bwMode="auto">
          <a:xfrm>
            <a:off x="1539875" y="3095625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09.07.2020</a:t>
            </a:r>
          </a:p>
        </p:txBody>
      </p:sp>
      <p:sp>
        <p:nvSpPr>
          <p:cNvPr id="217098" name="TextBox 44"/>
          <p:cNvSpPr txBox="1">
            <a:spLocks noChangeArrowheads="1"/>
          </p:cNvSpPr>
          <p:nvPr/>
        </p:nvSpPr>
        <p:spPr bwMode="auto">
          <a:xfrm>
            <a:off x="109538" y="3308350"/>
            <a:ext cx="23749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900" b="1"/>
              <a:t>Европейская территория России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2750" y="6424613"/>
            <a:ext cx="1782763" cy="128587"/>
          </a:xfrm>
          <a:prstGeom prst="rect">
            <a:avLst/>
          </a:prstGeom>
          <a:solidFill>
            <a:srgbClr val="FEF4EC"/>
          </a:solidFill>
        </p:spPr>
        <p:txBody>
          <a:bodyPr tIns="0" bIns="0" anchor="ctr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Ростовская область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100" name="TextBox 30"/>
          <p:cNvSpPr txBox="1">
            <a:spLocks noChangeArrowheads="1"/>
          </p:cNvSpPr>
          <p:nvPr/>
        </p:nvSpPr>
        <p:spPr bwMode="auto">
          <a:xfrm>
            <a:off x="4389438" y="6119813"/>
            <a:ext cx="9794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 Aqua/MODIS</a:t>
            </a:r>
            <a:endParaRPr lang="ru-RU" sz="800" i="1"/>
          </a:p>
        </p:txBody>
      </p:sp>
      <p:sp>
        <p:nvSpPr>
          <p:cNvPr id="217101" name="TextBox 33"/>
          <p:cNvSpPr txBox="1">
            <a:spLocks noChangeArrowheads="1"/>
          </p:cNvSpPr>
          <p:nvPr/>
        </p:nvSpPr>
        <p:spPr bwMode="auto">
          <a:xfrm>
            <a:off x="9107488" y="3105150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17102" name="TextBox 35"/>
          <p:cNvSpPr txBox="1">
            <a:spLocks noChangeArrowheads="1"/>
          </p:cNvSpPr>
          <p:nvPr/>
        </p:nvSpPr>
        <p:spPr bwMode="auto">
          <a:xfrm>
            <a:off x="5076825" y="3113088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217103" name="TextBox 37"/>
          <p:cNvSpPr txBox="1">
            <a:spLocks noChangeArrowheads="1"/>
          </p:cNvSpPr>
          <p:nvPr/>
        </p:nvSpPr>
        <p:spPr bwMode="auto">
          <a:xfrm>
            <a:off x="279400" y="6137275"/>
            <a:ext cx="10207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sp>
        <p:nvSpPr>
          <p:cNvPr id="217104" name="TextBox 42"/>
          <p:cNvSpPr txBox="1">
            <a:spLocks noChangeArrowheads="1"/>
          </p:cNvSpPr>
          <p:nvPr/>
        </p:nvSpPr>
        <p:spPr bwMode="auto">
          <a:xfrm>
            <a:off x="1570038" y="6122988"/>
            <a:ext cx="7032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04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17105" name="TextBox 39"/>
          <p:cNvSpPr txBox="1">
            <a:spLocks noChangeArrowheads="1"/>
          </p:cNvSpPr>
          <p:nvPr/>
        </p:nvSpPr>
        <p:spPr bwMode="auto">
          <a:xfrm>
            <a:off x="5678488" y="6132513"/>
            <a:ext cx="7032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05.07.2020</a:t>
            </a:r>
          </a:p>
        </p:txBody>
      </p:sp>
      <p:sp>
        <p:nvSpPr>
          <p:cNvPr id="217106" name="TextBox 43"/>
          <p:cNvSpPr txBox="1">
            <a:spLocks noChangeArrowheads="1"/>
          </p:cNvSpPr>
          <p:nvPr/>
        </p:nvSpPr>
        <p:spPr bwMode="auto">
          <a:xfrm>
            <a:off x="4721225" y="6424613"/>
            <a:ext cx="1782763" cy="128587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Волгоградская  область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38400" y="6424613"/>
            <a:ext cx="1782763" cy="128587"/>
          </a:xfrm>
          <a:prstGeom prst="rect">
            <a:avLst/>
          </a:prstGeom>
          <a:solidFill>
            <a:srgbClr val="FEF4EC"/>
          </a:solidFill>
        </p:spPr>
        <p:txBody>
          <a:bodyPr tIns="0" bIns="0" anchor="ctr">
            <a:spAutoFit/>
          </a:bodyPr>
          <a:lstStyle/>
          <a:p>
            <a:pPr algn="ctr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Калмыкия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108" name="TextBox 26"/>
          <p:cNvSpPr txBox="1">
            <a:spLocks noChangeArrowheads="1"/>
          </p:cNvSpPr>
          <p:nvPr/>
        </p:nvSpPr>
        <p:spPr bwMode="auto">
          <a:xfrm>
            <a:off x="5815013" y="3125788"/>
            <a:ext cx="1020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sp>
        <p:nvSpPr>
          <p:cNvPr id="217109" name="TextBox 27"/>
          <p:cNvSpPr txBox="1">
            <a:spLocks noChangeArrowheads="1"/>
          </p:cNvSpPr>
          <p:nvPr/>
        </p:nvSpPr>
        <p:spPr bwMode="auto">
          <a:xfrm>
            <a:off x="3662363" y="6121400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pic>
        <p:nvPicPr>
          <p:cNvPr id="162818" name="Picture 2" descr="http://planeta.infospace.ru/planeta_products/archive/products/image/01293989/2007040816_s2_5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38" y="3611563"/>
            <a:ext cx="1782762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0" name="Picture 4" descr="http://planeta.infospace.ru/planeta_products/archive/products/image/01294064/2007050932_f_1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611563"/>
            <a:ext cx="1781175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2822" name="Picture 6" descr="http://planeta.infospace.ru/planeta_products/archive/products/image/01294234/2007061050_su_5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4588" y="593725"/>
            <a:ext cx="3240087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5890" name="Picture 2" descr="http://planeta.infospace.ru/planeta_products/archive/products/image/01295116/2007071124_m3_19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3611563"/>
            <a:ext cx="1782763" cy="25209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17114" name="TextBox 28"/>
          <p:cNvSpPr txBox="1">
            <a:spLocks noChangeArrowheads="1"/>
          </p:cNvSpPr>
          <p:nvPr/>
        </p:nvSpPr>
        <p:spPr bwMode="auto">
          <a:xfrm>
            <a:off x="2286000" y="6132513"/>
            <a:ext cx="14605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№2-2/КМСС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975" y="593725"/>
            <a:ext cx="1781175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8450" y="593725"/>
            <a:ext cx="1782763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17117" name="TextBox 32"/>
          <p:cNvSpPr txBox="1">
            <a:spLocks noChangeArrowheads="1"/>
          </p:cNvSpPr>
          <p:nvPr/>
        </p:nvSpPr>
        <p:spPr bwMode="auto">
          <a:xfrm>
            <a:off x="7807325" y="3113088"/>
            <a:ext cx="10207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sp>
        <p:nvSpPr>
          <p:cNvPr id="217118" name="TextBox 34"/>
          <p:cNvSpPr txBox="1">
            <a:spLocks noChangeArrowheads="1"/>
          </p:cNvSpPr>
          <p:nvPr/>
        </p:nvSpPr>
        <p:spPr bwMode="auto">
          <a:xfrm>
            <a:off x="7092950" y="3114675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05.07.2020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525" y="593725"/>
            <a:ext cx="1782763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510338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B7421D-294B-4704-AA27-24BD2B808913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19138" name="TextBox 4"/>
          <p:cNvSpPr txBox="1">
            <a:spLocks noChangeArrowheads="1"/>
          </p:cNvSpPr>
          <p:nvPr/>
        </p:nvSpPr>
        <p:spPr bwMode="auto">
          <a:xfrm>
            <a:off x="0" y="44450"/>
            <a:ext cx="990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Мониторинг пожаров: Сибирь</a:t>
            </a:r>
          </a:p>
        </p:txBody>
      </p:sp>
      <p:sp>
        <p:nvSpPr>
          <p:cNvPr id="219139" name="TextBox 5"/>
          <p:cNvSpPr txBox="1">
            <a:spLocks noChangeArrowheads="1"/>
          </p:cNvSpPr>
          <p:nvPr/>
        </p:nvSpPr>
        <p:spPr bwMode="auto">
          <a:xfrm>
            <a:off x="2984500" y="6538913"/>
            <a:ext cx="4600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 за неделю:   </a:t>
            </a:r>
            <a:r>
              <a:rPr lang="ru-RU" sz="1400" b="1">
                <a:solidFill>
                  <a:srgbClr val="007400"/>
                </a:solidFill>
              </a:rPr>
              <a:t>325 </a:t>
            </a:r>
            <a:r>
              <a:rPr lang="ru-RU" sz="1100"/>
              <a:t>карт</a:t>
            </a:r>
          </a:p>
        </p:txBody>
      </p:sp>
      <p:sp>
        <p:nvSpPr>
          <p:cNvPr id="219140" name="TextBox 6"/>
          <p:cNvSpPr txBox="1">
            <a:spLocks noChangeArrowheads="1"/>
          </p:cNvSpPr>
          <p:nvPr/>
        </p:nvSpPr>
        <p:spPr bwMode="auto">
          <a:xfrm>
            <a:off x="460375" y="6172200"/>
            <a:ext cx="8959850" cy="406400"/>
          </a:xfrm>
          <a:prstGeom prst="rect">
            <a:avLst/>
          </a:prstGeom>
          <a:solidFill>
            <a:srgbClr val="DCE6F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72000" tIns="36000" rIns="72000" bIns="36000" anchor="ctr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b="1"/>
              <a:t>Основные потребители</a:t>
            </a:r>
            <a:r>
              <a:rPr lang="ru-RU" sz="1100"/>
              <a:t>: Росгидромет (Ситуационный центр, Иркутское УГМС и др.), Минприроды России (Ситуационный центр, Авиалесоохрана), Минобороны России (ГМС ВС РФ и др.), МЧС России (Центр «Антистихия» и др.)</a:t>
            </a:r>
          </a:p>
        </p:txBody>
      </p:sp>
      <p:sp>
        <p:nvSpPr>
          <p:cNvPr id="219141" name="TextBox 31"/>
          <p:cNvSpPr txBox="1">
            <a:spLocks noChangeArrowheads="1"/>
          </p:cNvSpPr>
          <p:nvPr/>
        </p:nvSpPr>
        <p:spPr bwMode="auto">
          <a:xfrm>
            <a:off x="3336925" y="2773363"/>
            <a:ext cx="1420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i="1"/>
              <a:t>КА</a:t>
            </a:r>
            <a:r>
              <a:rPr lang="en-US" sz="800" i="1"/>
              <a:t> Suomi NPP</a:t>
            </a:r>
            <a:r>
              <a:rPr lang="ru-RU" sz="800" i="1"/>
              <a:t>/</a:t>
            </a:r>
            <a:r>
              <a:rPr lang="en-US" sz="800" i="1"/>
              <a:t>OMPS </a:t>
            </a:r>
            <a:endParaRPr lang="ru-RU" sz="800" i="1"/>
          </a:p>
        </p:txBody>
      </p:sp>
      <p:sp>
        <p:nvSpPr>
          <p:cNvPr id="219142" name="TextBox 50"/>
          <p:cNvSpPr txBox="1">
            <a:spLocks noChangeArrowheads="1"/>
          </p:cNvSpPr>
          <p:nvPr/>
        </p:nvSpPr>
        <p:spPr bwMode="auto">
          <a:xfrm>
            <a:off x="5849938" y="2776538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</a:t>
            </a:r>
            <a:r>
              <a:rPr lang="ru-RU" sz="800" b="1">
                <a:solidFill>
                  <a:srgbClr val="C00000"/>
                </a:solidFill>
              </a:rPr>
              <a:t>8.0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19143" name="TextBox 27"/>
          <p:cNvSpPr txBox="1">
            <a:spLocks noChangeArrowheads="1"/>
          </p:cNvSpPr>
          <p:nvPr/>
        </p:nvSpPr>
        <p:spPr bwMode="auto">
          <a:xfrm>
            <a:off x="2801938" y="2765425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219144" name="TextBox 58"/>
          <p:cNvSpPr txBox="1">
            <a:spLocks noChangeArrowheads="1"/>
          </p:cNvSpPr>
          <p:nvPr/>
        </p:nvSpPr>
        <p:spPr bwMode="auto">
          <a:xfrm>
            <a:off x="2994025" y="5632450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03.07.2020</a:t>
            </a:r>
          </a:p>
        </p:txBody>
      </p:sp>
      <p:sp>
        <p:nvSpPr>
          <p:cNvPr id="219145" name="TextBox 38"/>
          <p:cNvSpPr txBox="1">
            <a:spLocks noChangeArrowheads="1"/>
          </p:cNvSpPr>
          <p:nvPr/>
        </p:nvSpPr>
        <p:spPr bwMode="auto">
          <a:xfrm>
            <a:off x="134938" y="5880100"/>
            <a:ext cx="5465762" cy="128588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Красноярский край</a:t>
            </a:r>
          </a:p>
        </p:txBody>
      </p:sp>
      <p:sp>
        <p:nvSpPr>
          <p:cNvPr id="219146" name="TextBox 23"/>
          <p:cNvSpPr txBox="1">
            <a:spLocks noChangeArrowheads="1"/>
          </p:cNvSpPr>
          <p:nvPr/>
        </p:nvSpPr>
        <p:spPr bwMode="auto">
          <a:xfrm>
            <a:off x="9067800" y="2705100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19147" name="AutoShape 2" descr="https://rcpod.ru/Prod/Fire/2006170713_jp_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9148" name="TextBox 28"/>
          <p:cNvSpPr txBox="1">
            <a:spLocks noChangeArrowheads="1"/>
          </p:cNvSpPr>
          <p:nvPr/>
        </p:nvSpPr>
        <p:spPr bwMode="auto">
          <a:xfrm>
            <a:off x="5067300" y="5595938"/>
            <a:ext cx="7032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219149" name="TextBox 30"/>
          <p:cNvSpPr txBox="1">
            <a:spLocks noChangeArrowheads="1"/>
          </p:cNvSpPr>
          <p:nvPr/>
        </p:nvSpPr>
        <p:spPr bwMode="auto">
          <a:xfrm>
            <a:off x="6575425" y="2728913"/>
            <a:ext cx="984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 Terra/MODIS</a:t>
            </a:r>
            <a:endParaRPr lang="ru-RU" sz="800" i="1"/>
          </a:p>
        </p:txBody>
      </p:sp>
      <p:sp>
        <p:nvSpPr>
          <p:cNvPr id="219150" name="TextBox 33"/>
          <p:cNvSpPr txBox="1">
            <a:spLocks noChangeArrowheads="1"/>
          </p:cNvSpPr>
          <p:nvPr/>
        </p:nvSpPr>
        <p:spPr bwMode="auto">
          <a:xfrm>
            <a:off x="9051925" y="5611813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pic>
        <p:nvPicPr>
          <p:cNvPr id="2191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3103563"/>
            <a:ext cx="3562350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9152" name="TextBox 25"/>
          <p:cNvSpPr txBox="1">
            <a:spLocks noChangeArrowheads="1"/>
          </p:cNvSpPr>
          <p:nvPr/>
        </p:nvSpPr>
        <p:spPr bwMode="auto">
          <a:xfrm>
            <a:off x="134938" y="5624513"/>
            <a:ext cx="1020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pic>
        <p:nvPicPr>
          <p:cNvPr id="164866" name="Picture 2" descr="http://planeta.infospace.ru/planeta_products/archive/products/image/01294943/2007070545_f_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4325" y="627063"/>
            <a:ext cx="2951163" cy="20875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19154" name="TextBox 24"/>
          <p:cNvSpPr txBox="1">
            <a:spLocks noChangeArrowheads="1"/>
          </p:cNvSpPr>
          <p:nvPr/>
        </p:nvSpPr>
        <p:spPr bwMode="auto">
          <a:xfrm>
            <a:off x="6584950" y="2925763"/>
            <a:ext cx="3176588" cy="127000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Красноярский край, Иркутская  область</a:t>
            </a:r>
          </a:p>
        </p:txBody>
      </p:sp>
      <p:sp>
        <p:nvSpPr>
          <p:cNvPr id="219155" name="TextBox 32"/>
          <p:cNvSpPr txBox="1">
            <a:spLocks noChangeArrowheads="1"/>
          </p:cNvSpPr>
          <p:nvPr/>
        </p:nvSpPr>
        <p:spPr bwMode="auto">
          <a:xfrm>
            <a:off x="5788025" y="5880100"/>
            <a:ext cx="3968750" cy="128588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Иркутская  область</a:t>
            </a:r>
          </a:p>
        </p:txBody>
      </p:sp>
      <p:pic>
        <p:nvPicPr>
          <p:cNvPr id="8" name="Picture 2" descr="http://planeta.infospace.ru/planeta_products/archive/products/image/01295799/2007080617_su_5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5363" y="649288"/>
            <a:ext cx="2949575" cy="20875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3844" name="Picture 4" descr="http://planeta.infospace.ru/planeta_products/archive/products/image/01295478/2007072359_f_3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652463"/>
            <a:ext cx="3227388" cy="208756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3848" name="Picture 8" descr="http://planeta.infospace.ru/planeta_products/archive/products/image/01295026/2007060404_l_37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3124200"/>
            <a:ext cx="3051175" cy="21605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3846" name="Picture 6" descr="http://planeta.infospace.ru/planeta_products/archive/products/image/01295025/2007060402_l_37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8025" y="3429000"/>
            <a:ext cx="3051175" cy="21605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sp>
        <p:nvSpPr>
          <p:cNvPr id="219160" name="TextBox 35"/>
          <p:cNvSpPr txBox="1">
            <a:spLocks noChangeArrowheads="1"/>
          </p:cNvSpPr>
          <p:nvPr/>
        </p:nvSpPr>
        <p:spPr bwMode="auto">
          <a:xfrm>
            <a:off x="5788025" y="5600700"/>
            <a:ext cx="10429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Landsat-8/OLI</a:t>
            </a:r>
            <a:r>
              <a:rPr lang="ru-RU" sz="800" i="1"/>
              <a:t> </a:t>
            </a:r>
            <a:endParaRPr lang="ru-RU" sz="800">
              <a:latin typeface="Calibri" pitchFamily="34" charset="0"/>
            </a:endParaRPr>
          </a:p>
        </p:txBody>
      </p:sp>
      <p:pic>
        <p:nvPicPr>
          <p:cNvPr id="21916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7938" y="3081338"/>
            <a:ext cx="1782762" cy="2519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9162" name="TextBox 36"/>
          <p:cNvSpPr txBox="1">
            <a:spLocks noChangeArrowheads="1"/>
          </p:cNvSpPr>
          <p:nvPr/>
        </p:nvSpPr>
        <p:spPr bwMode="auto">
          <a:xfrm>
            <a:off x="3697288" y="5589588"/>
            <a:ext cx="14605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№2/КМСС</a:t>
            </a:r>
            <a:endParaRPr lang="ru-RU" sz="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720725"/>
            <a:ext cx="3306763" cy="233997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325" y="720725"/>
            <a:ext cx="2419350" cy="233997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720725"/>
            <a:ext cx="3308350" cy="233997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21188" name="TextBox 6"/>
          <p:cNvSpPr txBox="1">
            <a:spLocks noChangeArrowheads="1"/>
          </p:cNvSpPr>
          <p:nvPr/>
        </p:nvSpPr>
        <p:spPr bwMode="auto">
          <a:xfrm>
            <a:off x="7731125" y="3813175"/>
            <a:ext cx="2022475" cy="1739900"/>
          </a:xfrm>
          <a:prstGeom prst="rect">
            <a:avLst/>
          </a:prstGeom>
          <a:solidFill>
            <a:srgbClr val="DCE6F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72000" tIns="36000" rIns="72000" bIns="36000" anchor="ctr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b="1"/>
              <a:t>Основные потребители</a:t>
            </a:r>
            <a:r>
              <a:rPr lang="ru-RU" sz="1100"/>
              <a:t>: Росгидромет (Ситуационный центр, Якутское УГМС и др.), Минприроды России (Ситуационный центр, Авиалесоохрана), Минобороны России (ГМС ВС РФ и др.), МЧС России (Центр «Антистихия» и др.)</a:t>
            </a:r>
          </a:p>
        </p:txBody>
      </p:sp>
      <p:sp>
        <p:nvSpPr>
          <p:cNvPr id="22118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20238" y="6489700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D21983-4371-49E4-8814-F33D65723706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21190" name="TextBox 4"/>
          <p:cNvSpPr txBox="1">
            <a:spLocks noChangeArrowheads="1"/>
          </p:cNvSpPr>
          <p:nvPr/>
        </p:nvSpPr>
        <p:spPr bwMode="auto">
          <a:xfrm>
            <a:off x="0" y="74613"/>
            <a:ext cx="990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Мониторинг пожаров: Дальний Восток</a:t>
            </a:r>
            <a:endParaRPr lang="ru-RU" sz="2000" b="1"/>
          </a:p>
        </p:txBody>
      </p:sp>
      <p:sp>
        <p:nvSpPr>
          <p:cNvPr id="221191" name="TextBox 5"/>
          <p:cNvSpPr txBox="1">
            <a:spLocks noChangeArrowheads="1"/>
          </p:cNvSpPr>
          <p:nvPr/>
        </p:nvSpPr>
        <p:spPr bwMode="auto">
          <a:xfrm>
            <a:off x="7731125" y="5662613"/>
            <a:ext cx="20224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 за неделю:</a:t>
            </a:r>
          </a:p>
          <a:p>
            <a:pPr algn="ctr"/>
            <a:r>
              <a:rPr lang="ru-RU" sz="1400" b="1">
                <a:solidFill>
                  <a:srgbClr val="007400"/>
                </a:solidFill>
              </a:rPr>
              <a:t>119 </a:t>
            </a:r>
            <a:r>
              <a:rPr lang="ru-RU" sz="1100"/>
              <a:t>карт</a:t>
            </a:r>
          </a:p>
        </p:txBody>
      </p:sp>
      <p:sp>
        <p:nvSpPr>
          <p:cNvPr id="221192" name="AutoShape 2" descr="https://rcpod.ru/dayimage/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1193" name="AutoShape 4" descr="https://rcpod.ru/dayimage/b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1194" name="TextBox 40"/>
          <p:cNvSpPr txBox="1">
            <a:spLocks noChangeArrowheads="1"/>
          </p:cNvSpPr>
          <p:nvPr/>
        </p:nvSpPr>
        <p:spPr bwMode="auto">
          <a:xfrm>
            <a:off x="3538538" y="3038475"/>
            <a:ext cx="14208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i="1"/>
              <a:t>КА</a:t>
            </a:r>
            <a:r>
              <a:rPr lang="en-US" sz="800" i="1"/>
              <a:t> Suomi NPP</a:t>
            </a:r>
            <a:r>
              <a:rPr lang="ru-RU" sz="800" i="1"/>
              <a:t>/</a:t>
            </a:r>
            <a:r>
              <a:rPr lang="en-US" sz="800" i="1"/>
              <a:t>OMPS </a:t>
            </a:r>
            <a:endParaRPr lang="ru-RU" sz="800" i="1"/>
          </a:p>
        </p:txBody>
      </p:sp>
      <p:sp>
        <p:nvSpPr>
          <p:cNvPr id="221195" name="TextBox 41"/>
          <p:cNvSpPr txBox="1">
            <a:spLocks noChangeArrowheads="1"/>
          </p:cNvSpPr>
          <p:nvPr/>
        </p:nvSpPr>
        <p:spPr bwMode="auto">
          <a:xfrm>
            <a:off x="5559425" y="3049588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05.07.2020</a:t>
            </a:r>
          </a:p>
        </p:txBody>
      </p:sp>
      <p:sp>
        <p:nvSpPr>
          <p:cNvPr id="221196" name="TextBox 45"/>
          <p:cNvSpPr txBox="1">
            <a:spLocks noChangeArrowheads="1"/>
          </p:cNvSpPr>
          <p:nvPr/>
        </p:nvSpPr>
        <p:spPr bwMode="auto">
          <a:xfrm>
            <a:off x="2876550" y="3032125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09.07.2020</a:t>
            </a:r>
          </a:p>
        </p:txBody>
      </p:sp>
      <p:sp>
        <p:nvSpPr>
          <p:cNvPr id="221197" name="TextBox 36"/>
          <p:cNvSpPr txBox="1">
            <a:spLocks noChangeArrowheads="1"/>
          </p:cNvSpPr>
          <p:nvPr/>
        </p:nvSpPr>
        <p:spPr bwMode="auto">
          <a:xfrm>
            <a:off x="1227138" y="6103938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221198" name="TextBox 50"/>
          <p:cNvSpPr txBox="1">
            <a:spLocks noChangeArrowheads="1"/>
          </p:cNvSpPr>
          <p:nvPr/>
        </p:nvSpPr>
        <p:spPr bwMode="auto">
          <a:xfrm>
            <a:off x="157163" y="6348413"/>
            <a:ext cx="3654425" cy="128587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Республика Саха (Якутия)</a:t>
            </a:r>
          </a:p>
        </p:txBody>
      </p:sp>
      <p:sp>
        <p:nvSpPr>
          <p:cNvPr id="221199" name="AutoShape 2" descr="https://rcpod.ru/Prod/Fire/2006080437_s2_44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1200" name="TextBox 39"/>
          <p:cNvSpPr txBox="1">
            <a:spLocks noChangeArrowheads="1"/>
          </p:cNvSpPr>
          <p:nvPr/>
        </p:nvSpPr>
        <p:spPr bwMode="auto">
          <a:xfrm>
            <a:off x="7042150" y="6051550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221201" name="TextBox 32"/>
          <p:cNvSpPr txBox="1">
            <a:spLocks noChangeArrowheads="1"/>
          </p:cNvSpPr>
          <p:nvPr/>
        </p:nvSpPr>
        <p:spPr bwMode="auto">
          <a:xfrm>
            <a:off x="4030663" y="6334125"/>
            <a:ext cx="3562350" cy="128588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Республика Бурятия</a:t>
            </a:r>
          </a:p>
        </p:txBody>
      </p:sp>
      <p:sp>
        <p:nvSpPr>
          <p:cNvPr id="221202" name="TextBox 35"/>
          <p:cNvSpPr txBox="1">
            <a:spLocks noChangeArrowheads="1"/>
          </p:cNvSpPr>
          <p:nvPr/>
        </p:nvSpPr>
        <p:spPr bwMode="auto">
          <a:xfrm>
            <a:off x="9083675" y="3032125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01.07.2020</a:t>
            </a:r>
          </a:p>
        </p:txBody>
      </p:sp>
      <p:sp>
        <p:nvSpPr>
          <p:cNvPr id="221203" name="TextBox 38"/>
          <p:cNvSpPr txBox="1">
            <a:spLocks noChangeArrowheads="1"/>
          </p:cNvSpPr>
          <p:nvPr/>
        </p:nvSpPr>
        <p:spPr bwMode="auto">
          <a:xfrm>
            <a:off x="6400800" y="3038475"/>
            <a:ext cx="9826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 Terra/MODIS</a:t>
            </a:r>
            <a:endParaRPr lang="ru-RU" sz="800" i="1"/>
          </a:p>
        </p:txBody>
      </p:sp>
      <p:sp>
        <p:nvSpPr>
          <p:cNvPr id="221204" name="TextBox 44"/>
          <p:cNvSpPr txBox="1">
            <a:spLocks noChangeArrowheads="1"/>
          </p:cNvSpPr>
          <p:nvPr/>
        </p:nvSpPr>
        <p:spPr bwMode="auto">
          <a:xfrm>
            <a:off x="6561138" y="3224213"/>
            <a:ext cx="3057525" cy="128587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Республика Саха (Якутия)</a:t>
            </a:r>
            <a:r>
              <a:rPr lang="en-US" sz="1000">
                <a:solidFill>
                  <a:srgbClr val="7C3B06"/>
                </a:solidFill>
              </a:rPr>
              <a:t>,</a:t>
            </a:r>
            <a:r>
              <a:rPr lang="ru-RU" sz="1000">
                <a:solidFill>
                  <a:srgbClr val="7C3B06"/>
                </a:solidFill>
              </a:rPr>
              <a:t> Амурская область</a:t>
            </a:r>
          </a:p>
        </p:txBody>
      </p:sp>
      <p:sp>
        <p:nvSpPr>
          <p:cNvPr id="221205" name="TextBox 47"/>
          <p:cNvSpPr txBox="1">
            <a:spLocks noChangeArrowheads="1"/>
          </p:cNvSpPr>
          <p:nvPr/>
        </p:nvSpPr>
        <p:spPr bwMode="auto">
          <a:xfrm>
            <a:off x="1947863" y="6094413"/>
            <a:ext cx="1019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sp>
        <p:nvSpPr>
          <p:cNvPr id="221206" name="TextBox 49"/>
          <p:cNvSpPr txBox="1">
            <a:spLocks noChangeArrowheads="1"/>
          </p:cNvSpPr>
          <p:nvPr/>
        </p:nvSpPr>
        <p:spPr bwMode="auto">
          <a:xfrm>
            <a:off x="3163888" y="6089650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08.07.2020</a:t>
            </a:r>
          </a:p>
        </p:txBody>
      </p:sp>
      <p:sp>
        <p:nvSpPr>
          <p:cNvPr id="221207" name="TextBox 34"/>
          <p:cNvSpPr txBox="1">
            <a:spLocks noChangeArrowheads="1"/>
          </p:cNvSpPr>
          <p:nvPr/>
        </p:nvSpPr>
        <p:spPr bwMode="auto">
          <a:xfrm>
            <a:off x="-76200" y="6094413"/>
            <a:ext cx="1420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800" i="1"/>
              <a:t>КА</a:t>
            </a:r>
            <a:r>
              <a:rPr lang="en-US" sz="800" i="1"/>
              <a:t> NOAA-20</a:t>
            </a:r>
            <a:r>
              <a:rPr lang="ru-RU" sz="800" i="1"/>
              <a:t>/</a:t>
            </a:r>
            <a:r>
              <a:rPr lang="en-US" sz="800" i="1"/>
              <a:t>VIIRS </a:t>
            </a:r>
            <a:endParaRPr lang="ru-RU" sz="800" i="1"/>
          </a:p>
        </p:txBody>
      </p:sp>
      <p:sp>
        <p:nvSpPr>
          <p:cNvPr id="221208" name="AutoShape 2" descr="https://rcpod.ru/Prod/Fire/2006290544_jp_500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1209" name="TextBox 55"/>
          <p:cNvSpPr txBox="1">
            <a:spLocks noChangeArrowheads="1"/>
          </p:cNvSpPr>
          <p:nvPr/>
        </p:nvSpPr>
        <p:spPr bwMode="auto">
          <a:xfrm>
            <a:off x="3924300" y="6057900"/>
            <a:ext cx="1019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pic>
        <p:nvPicPr>
          <p:cNvPr id="174084" name="Picture 4" descr="https://www.dvrcpod.ru/Products/FFMNOAA20/2020070502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3" y="3530600"/>
            <a:ext cx="1774825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38" y="3551238"/>
            <a:ext cx="1784350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0663" y="3544888"/>
            <a:ext cx="3562350" cy="251936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2895600" y="4479140"/>
            <a:ext cx="4121974" cy="260957"/>
            <a:chOff x="3421460" y="5554199"/>
            <a:chExt cx="5770764" cy="365340"/>
          </a:xfrm>
          <a:noFill/>
        </p:grpSpPr>
        <p:sp>
          <p:nvSpPr>
            <p:cNvPr id="32" name="Прямоугольник 31"/>
            <p:cNvSpPr/>
            <p:nvPr/>
          </p:nvSpPr>
          <p:spPr>
            <a:xfrm>
              <a:off x="3421460" y="5554199"/>
              <a:ext cx="5326886" cy="365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57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80939" y="5563335"/>
              <a:ext cx="3070323" cy="313921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5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ru-RU" sz="857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ru-RU" sz="85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57" i="1" dirty="0">
                  <a:latin typeface="Arial" panose="020B0604020202020204" pitchFamily="34" charset="0"/>
                  <a:cs typeface="Arial" panose="020B0604020202020204" pitchFamily="34" charset="0"/>
                </a:rPr>
                <a:t>крупный нефтяной разлив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78939" y="5563698"/>
              <a:ext cx="3113285" cy="313921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5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ru-RU" sz="857" b="1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ru-RU" sz="857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57" i="1" dirty="0">
                  <a:latin typeface="Arial" panose="020B0604020202020204" pitchFamily="34" charset="0"/>
                  <a:cs typeface="Arial" panose="020B0604020202020204" pitchFamily="34" charset="0"/>
                </a:rPr>
                <a:t>очаги нефтяного разлива</a:t>
              </a:r>
            </a:p>
          </p:txBody>
        </p:sp>
      </p:grpSp>
      <p:sp>
        <p:nvSpPr>
          <p:cNvPr id="223234" name="TextBox 57"/>
          <p:cNvSpPr txBox="1">
            <a:spLocks noChangeArrowheads="1"/>
          </p:cNvSpPr>
          <p:nvPr/>
        </p:nvSpPr>
        <p:spPr bwMode="auto">
          <a:xfrm>
            <a:off x="-68263" y="147638"/>
            <a:ext cx="9893301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200" b="1"/>
              <a:t>Спутниковый мониторинг загрязнения нефтепродуктами</a:t>
            </a:r>
            <a:endParaRPr lang="en-US" sz="2200" b="1"/>
          </a:p>
          <a:p>
            <a:pPr algn="ctr">
              <a:lnSpc>
                <a:spcPts val="2200"/>
              </a:lnSpc>
            </a:pPr>
            <a:r>
              <a:rPr lang="ru-RU" sz="2200" b="1"/>
              <a:t>реки Амбарная в результате аварии на ТЭЦ-3 г. Норильска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06575" y="5156200"/>
            <a:ext cx="6472238" cy="48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Ситуационный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центр, Среднесибирское УГМС, и др.), МЧС России (Центр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и др.).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59188" y="5778500"/>
            <a:ext cx="2438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Подготовлено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 неделю: </a:t>
            </a:r>
            <a:r>
              <a:rPr lang="ru-RU" sz="1400" b="1" dirty="0">
                <a:solidFill>
                  <a:srgbClr val="007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карты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903" b="8798"/>
          <a:stretch/>
        </p:blipFill>
        <p:spPr>
          <a:xfrm>
            <a:off x="5043488" y="1398588"/>
            <a:ext cx="4673600" cy="30607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3620" b="8569"/>
          <a:stretch/>
        </p:blipFill>
        <p:spPr>
          <a:xfrm>
            <a:off x="152400" y="1384300"/>
            <a:ext cx="4646613" cy="30607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23239" name="Номер слайда 3"/>
          <p:cNvSpPr txBox="1">
            <a:spLocks/>
          </p:cNvSpPr>
          <p:nvPr/>
        </p:nvSpPr>
        <p:spPr bwMode="auto">
          <a:xfrm>
            <a:off x="9520238" y="6492875"/>
            <a:ext cx="385762" cy="365125"/>
          </a:xfrm>
          <a:prstGeom prst="rect">
            <a:avLst/>
          </a:prstGeom>
          <a:solidFill>
            <a:schemeClr val="accent1">
              <a:alpha val="58823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1400">
                <a:solidFill>
                  <a:schemeClr val="bg1"/>
                </a:solidFill>
              </a:rPr>
              <a:t>39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2288F7-7B86-4EED-9B46-75A1D8615133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8418" name="TextBox 4"/>
          <p:cNvSpPr txBox="1">
            <a:spLocks noChangeArrowheads="1"/>
          </p:cNvSpPr>
          <p:nvPr/>
        </p:nvSpPr>
        <p:spPr bwMode="auto">
          <a:xfrm>
            <a:off x="0" y="115888"/>
            <a:ext cx="99060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/>
              <a:t>Прием и обработка данных с группировок российских и зарубежных КА ДЗЗ в Европейском, Сибирском и Дальневосточном центрах ФГБУ «НИЦ «Планета»</a:t>
            </a:r>
          </a:p>
          <a:p>
            <a:pPr algn="ctr">
              <a:lnSpc>
                <a:spcPts val="2000"/>
              </a:lnSpc>
            </a:pPr>
            <a:r>
              <a:rPr lang="ru-RU" sz="1600"/>
              <a:t>с </a:t>
            </a:r>
            <a:r>
              <a:rPr lang="en-US" sz="1600"/>
              <a:t>3</a:t>
            </a:r>
            <a:r>
              <a:rPr lang="ru-RU" sz="1600"/>
              <a:t> по </a:t>
            </a:r>
            <a:r>
              <a:rPr lang="en-US" sz="1600"/>
              <a:t>9</a:t>
            </a:r>
            <a:r>
              <a:rPr lang="ru-RU" sz="1600"/>
              <a:t> июля 2020 г.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429250" y="1244600"/>
          <a:ext cx="3917950" cy="5341938"/>
        </p:xfrm>
        <a:graphic>
          <a:graphicData uri="http://schemas.openxmlformats.org/drawingml/2006/table">
            <a:tbl>
              <a:tblPr/>
              <a:tblGrid>
                <a:gridCol w="280988"/>
                <a:gridCol w="1300162"/>
                <a:gridCol w="1066800"/>
                <a:gridCol w="127000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Кол-во принятых сеансов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Функционирование целевой аппаратуры 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AQUA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110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TERRA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113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MetOp-A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33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MetOp-B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100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MetOp-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С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83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NOAA-18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144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NOAA-19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240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NOAA-20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129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Suomi NPP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139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Himawari-8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1329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GOES-W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326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GOES-E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336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Meteosat-8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672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Meteosat-11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672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Landsat-8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723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Sentinel-1A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57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Sentinel-1B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34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Sentinel-2A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37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Sentinel-2B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57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Sentinel-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604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Sentinel-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B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564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Sentinel-5P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FY-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4А</a:t>
                      </a:r>
                    </a:p>
                  </a:txBody>
                  <a:tcPr marL="684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marL="36000" marR="36000" marT="10800" marB="1080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Calibri" pitchFamily="34" charset="0"/>
                        </a:rPr>
                        <a:t>Geo-Kompsat-2A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Calibri" pitchFamily="34" charset="0"/>
                      </a:endParaRPr>
                    </a:p>
                  </a:txBody>
                  <a:tcPr marL="684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штатно</a:t>
                      </a:r>
                    </a:p>
                  </a:txBody>
                  <a:tcPr marL="36000" marR="36000" marT="10800" marB="10800" anchor="ctr" horzOverflow="overflow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E18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44638" y="906463"/>
            <a:ext cx="82089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spc="50" dirty="0">
                <a:latin typeface="Arial" panose="020B0604020202020204" pitchFamily="34" charset="0"/>
                <a:cs typeface="Arial" panose="020B0604020202020204" pitchFamily="34" charset="0"/>
              </a:rPr>
              <a:t>Российские КА                                                        Зарубежные КА</a:t>
            </a:r>
          </a:p>
        </p:txBody>
      </p:sp>
      <p:sp>
        <p:nvSpPr>
          <p:cNvPr id="188552" name="TextBox 2"/>
          <p:cNvSpPr txBox="1">
            <a:spLocks noChangeArrowheads="1"/>
          </p:cNvSpPr>
          <p:nvPr/>
        </p:nvSpPr>
        <p:spPr bwMode="auto">
          <a:xfrm>
            <a:off x="762000" y="5410200"/>
            <a:ext cx="32400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i="1"/>
              <a:t>Условные обозначения</a:t>
            </a:r>
          </a:p>
          <a:p>
            <a:pPr algn="ctr"/>
            <a:r>
              <a:rPr lang="ru-RU" sz="1100" i="1"/>
              <a:t>функционирования целевой аппаратуры: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16088" y="5859463"/>
            <a:ext cx="323850" cy="107950"/>
          </a:xfrm>
          <a:prstGeom prst="rect">
            <a:avLst/>
          </a:prstGeom>
          <a:solidFill>
            <a:srgbClr val="BAE18F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16088" y="6043613"/>
            <a:ext cx="323850" cy="107950"/>
          </a:xfrm>
          <a:prstGeom prst="rect">
            <a:avLst/>
          </a:prstGeom>
          <a:solidFill>
            <a:srgbClr val="6DFA2E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16088" y="6227763"/>
            <a:ext cx="323850" cy="107950"/>
          </a:xfrm>
          <a:prstGeom prst="rect">
            <a:avLst/>
          </a:prstGeom>
          <a:solidFill>
            <a:srgbClr val="FFFF99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8556" name="TextBox 12"/>
          <p:cNvSpPr txBox="1">
            <a:spLocks noChangeArrowheads="1"/>
          </p:cNvSpPr>
          <p:nvPr/>
        </p:nvSpPr>
        <p:spPr bwMode="auto">
          <a:xfrm>
            <a:off x="2057400" y="5751513"/>
            <a:ext cx="17065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500"/>
              </a:lnSpc>
            </a:pPr>
            <a:r>
              <a:rPr lang="ru-RU" sz="1100" i="1"/>
              <a:t>штатно</a:t>
            </a:r>
          </a:p>
          <a:p>
            <a:pPr>
              <a:lnSpc>
                <a:spcPts val="1500"/>
              </a:lnSpc>
            </a:pPr>
            <a:r>
              <a:rPr lang="ru-RU" sz="1100" i="1"/>
              <a:t>летные испытания</a:t>
            </a:r>
          </a:p>
          <a:p>
            <a:pPr>
              <a:lnSpc>
                <a:spcPts val="1500"/>
              </a:lnSpc>
            </a:pPr>
            <a:r>
              <a:rPr lang="ru-RU" sz="1100" i="1"/>
              <a:t>с ограничениями</a:t>
            </a:r>
          </a:p>
          <a:p>
            <a:pPr>
              <a:lnSpc>
                <a:spcPts val="1500"/>
              </a:lnSpc>
            </a:pPr>
            <a:r>
              <a:rPr lang="ru-RU" sz="1100" i="1"/>
              <a:t>не функционирует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15925" y="1281113"/>
          <a:ext cx="4105275" cy="3989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304">
                  <a:extLst>
                    <a:ext uri="{9D8B030D-6E8A-4147-A177-3AD203B41FA5}"/>
                  </a:extLst>
                </a:gridCol>
                <a:gridCol w="1219200">
                  <a:extLst>
                    <a:ext uri="{9D8B030D-6E8A-4147-A177-3AD203B41FA5}"/>
                  </a:extLst>
                </a:gridCol>
                <a:gridCol w="1031520">
                  <a:extLst>
                    <a:ext uri="{9D8B030D-6E8A-4147-A177-3AD203B41FA5}"/>
                  </a:extLst>
                </a:gridCol>
                <a:gridCol w="1584000">
                  <a:extLst>
                    <a:ext uri="{9D8B030D-6E8A-4147-A177-3AD203B41FA5}"/>
                  </a:extLst>
                </a:gridCol>
              </a:tblGrid>
              <a:tr h="394829">
                <a:tc>
                  <a:txBody>
                    <a:bodyPr/>
                    <a:lstStyle/>
                    <a:p>
                      <a:pPr marL="0" algn="ctr"/>
                      <a:endParaRPr lang="ru-RU" sz="9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Кол-во принятых</a:t>
                      </a:r>
                      <a:r>
                        <a:rPr lang="ru-RU" sz="9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сеансов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целевой аппаратуры 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Ресурс-П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№1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штатно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Канопус-В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№1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распоряжении Главного конструктора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11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Канопус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-В-ИК 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штатно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Канопус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-В №3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штатно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Канопус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-В №4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штатно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Канопус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-В №5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штатно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Канопус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-В №6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штатно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8F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Электро-Л №2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ограничениями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A2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Электро-Л №3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A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A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летные испытания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A2E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algn="ctr"/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Метеор-М №1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 распоряжении Главного конструктора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Метеор-М №2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68655" algn="ctr"/>
                        </a:tabLs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ограничениями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36000" marR="36000" marT="10800" marB="108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Метеор-М №2-2</a:t>
                      </a: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11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ограничениями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0800" marB="10800"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19263" y="6400800"/>
            <a:ext cx="323850" cy="107950"/>
          </a:xfrm>
          <a:prstGeom prst="rect">
            <a:avLst/>
          </a:prstGeom>
          <a:solidFill>
            <a:srgbClr val="FF0000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Номер слайда 3"/>
          <p:cNvSpPr txBox="1">
            <a:spLocks/>
          </p:cNvSpPr>
          <p:nvPr/>
        </p:nvSpPr>
        <p:spPr bwMode="auto">
          <a:xfrm>
            <a:off x="9520238" y="6492875"/>
            <a:ext cx="385762" cy="365125"/>
          </a:xfrm>
          <a:prstGeom prst="rect">
            <a:avLst/>
          </a:prstGeom>
          <a:solidFill>
            <a:schemeClr val="accent1">
              <a:alpha val="58823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fld id="{51260E82-D9E3-4BD9-8844-087580787A9E}" type="slidenum">
              <a:rPr lang="ru-RU" sz="1400">
                <a:solidFill>
                  <a:schemeClr val="bg1"/>
                </a:solidFill>
              </a:rPr>
              <a:pPr algn="ctr"/>
              <a:t>40</a:t>
            </a:fld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224258" name="TextBox 6"/>
          <p:cNvSpPr txBox="1">
            <a:spLocks noChangeArrowheads="1"/>
          </p:cNvSpPr>
          <p:nvPr/>
        </p:nvSpPr>
        <p:spPr bwMode="auto">
          <a:xfrm>
            <a:off x="0" y="122238"/>
            <a:ext cx="990600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300" b="1"/>
              <a:t>Мониторинг загрязнений морской поверхности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8088" y="5056188"/>
            <a:ext cx="7578725" cy="48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(Северо-Кавказское УГМС,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Ситуационный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др.), МЧС России (Центр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и др.).</a:t>
            </a:r>
          </a:p>
        </p:txBody>
      </p:sp>
      <p:sp>
        <p:nvSpPr>
          <p:cNvPr id="224260" name="TextBox 8"/>
          <p:cNvSpPr txBox="1">
            <a:spLocks noChangeArrowheads="1"/>
          </p:cNvSpPr>
          <p:nvPr/>
        </p:nvSpPr>
        <p:spPr bwMode="auto">
          <a:xfrm>
            <a:off x="4114800" y="5799138"/>
            <a:ext cx="19351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</a:t>
            </a:r>
            <a:r>
              <a:rPr lang="en-US" sz="1100"/>
              <a:t> </a:t>
            </a:r>
            <a:r>
              <a:rPr lang="ru-RU" sz="1100"/>
              <a:t>за неделю: </a:t>
            </a:r>
            <a:r>
              <a:rPr lang="ru-RU" sz="1400" b="1">
                <a:solidFill>
                  <a:srgbClr val="007400"/>
                </a:solidFill>
              </a:rPr>
              <a:t>3 </a:t>
            </a:r>
            <a:r>
              <a:rPr lang="ru-RU" sz="1100"/>
              <a:t>карты</a:t>
            </a:r>
          </a:p>
        </p:txBody>
      </p:sp>
      <p:sp>
        <p:nvSpPr>
          <p:cNvPr id="224261" name="TextBox 19"/>
          <p:cNvSpPr txBox="1">
            <a:spLocks noChangeArrowheads="1"/>
          </p:cNvSpPr>
          <p:nvPr/>
        </p:nvSpPr>
        <p:spPr bwMode="auto">
          <a:xfrm>
            <a:off x="4191000" y="4186238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05.07.2020</a:t>
            </a:r>
          </a:p>
        </p:txBody>
      </p:sp>
      <p:sp>
        <p:nvSpPr>
          <p:cNvPr id="224262" name="TextBox 21"/>
          <p:cNvSpPr txBox="1">
            <a:spLocks noChangeArrowheads="1"/>
          </p:cNvSpPr>
          <p:nvPr/>
        </p:nvSpPr>
        <p:spPr bwMode="auto">
          <a:xfrm>
            <a:off x="9067800" y="4191000"/>
            <a:ext cx="703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sp>
        <p:nvSpPr>
          <p:cNvPr id="224263" name="TextBox 23"/>
          <p:cNvSpPr txBox="1">
            <a:spLocks noChangeArrowheads="1"/>
          </p:cNvSpPr>
          <p:nvPr/>
        </p:nvSpPr>
        <p:spPr bwMode="auto">
          <a:xfrm>
            <a:off x="152400" y="4170363"/>
            <a:ext cx="127158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i="1"/>
              <a:t>КА</a:t>
            </a:r>
            <a:r>
              <a:rPr lang="en-US" sz="900" i="1"/>
              <a:t> Sentinel-</a:t>
            </a:r>
            <a:r>
              <a:rPr lang="ru-RU" sz="900" i="1"/>
              <a:t>1</a:t>
            </a:r>
            <a:r>
              <a:rPr lang="en-US" sz="900" i="1"/>
              <a:t>/SAR-C</a:t>
            </a:r>
            <a:endParaRPr lang="ru-RU" sz="900" i="1"/>
          </a:p>
        </p:txBody>
      </p:sp>
      <p:sp>
        <p:nvSpPr>
          <p:cNvPr id="224264" name="TextBox 24"/>
          <p:cNvSpPr txBox="1">
            <a:spLocks noChangeArrowheads="1"/>
          </p:cNvSpPr>
          <p:nvPr/>
        </p:nvSpPr>
        <p:spPr bwMode="auto">
          <a:xfrm>
            <a:off x="4997450" y="4189413"/>
            <a:ext cx="12715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00" i="1"/>
              <a:t>КА</a:t>
            </a:r>
            <a:r>
              <a:rPr lang="en-US" sz="900" i="1"/>
              <a:t> Sentinel-</a:t>
            </a:r>
            <a:r>
              <a:rPr lang="ru-RU" sz="900" i="1"/>
              <a:t>1</a:t>
            </a:r>
            <a:r>
              <a:rPr lang="en-US" sz="900" i="1"/>
              <a:t>/SAR-C</a:t>
            </a:r>
            <a:endParaRPr lang="ru-RU" sz="900" i="1"/>
          </a:p>
        </p:txBody>
      </p:sp>
      <p:pic>
        <p:nvPicPr>
          <p:cNvPr id="169986" name="Picture 2" descr="http://planeta.infospace.ru/planeta_products/archive/products/image/01294061/2007050348_p_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30275"/>
            <a:ext cx="4578350" cy="32400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69988" name="Picture 4" descr="http://planeta.infospace.ru/planeta_products/archive/products/image/01294853/2007060339_p_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9050" y="930275"/>
            <a:ext cx="4578350" cy="32400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01404B-1958-4442-9CFB-C17FFA2A7714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25282" name="TextBox 4"/>
          <p:cNvSpPr txBox="1">
            <a:spLocks noChangeArrowheads="1"/>
          </p:cNvSpPr>
          <p:nvPr/>
        </p:nvSpPr>
        <p:spPr bwMode="auto">
          <a:xfrm>
            <a:off x="0" y="128588"/>
            <a:ext cx="990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/>
              <a:t>Мониторинг Керченского пролива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6375" y="4583113"/>
            <a:ext cx="3459163" cy="841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36000" tIns="36000" rIns="36000" bIns="36000" anchor="ctr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УГМС Республики Крым и др.), Минобороны России (ГМС ВС РФ и др.), МЧС России (НЦУКС и др.).</a:t>
            </a:r>
          </a:p>
        </p:txBody>
      </p:sp>
      <p:sp>
        <p:nvSpPr>
          <p:cNvPr id="225284" name="TextBox 6"/>
          <p:cNvSpPr txBox="1">
            <a:spLocks noChangeArrowheads="1"/>
          </p:cNvSpPr>
          <p:nvPr/>
        </p:nvSpPr>
        <p:spPr bwMode="auto">
          <a:xfrm>
            <a:off x="6026150" y="5638800"/>
            <a:ext cx="19812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/>
              <a:t>Подготовлено за неделю: </a:t>
            </a:r>
            <a:r>
              <a:rPr lang="ru-RU" sz="1400" b="1">
                <a:solidFill>
                  <a:srgbClr val="007400"/>
                </a:solidFill>
              </a:rPr>
              <a:t>3</a:t>
            </a:r>
            <a:r>
              <a:rPr lang="en-US" sz="1400" b="1">
                <a:solidFill>
                  <a:srgbClr val="007400"/>
                </a:solidFill>
              </a:rPr>
              <a:t> </a:t>
            </a:r>
            <a:r>
              <a:rPr lang="ru-RU" sz="1100"/>
              <a:t>карты</a:t>
            </a:r>
          </a:p>
        </p:txBody>
      </p:sp>
      <p:sp>
        <p:nvSpPr>
          <p:cNvPr id="225285" name="TextBox 14"/>
          <p:cNvSpPr txBox="1">
            <a:spLocks noChangeArrowheads="1"/>
          </p:cNvSpPr>
          <p:nvPr/>
        </p:nvSpPr>
        <p:spPr bwMode="auto">
          <a:xfrm>
            <a:off x="1063625" y="6264275"/>
            <a:ext cx="1019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2</a:t>
            </a:r>
            <a:r>
              <a:rPr lang="en-US" sz="800" i="1"/>
              <a:t>/MSI</a:t>
            </a:r>
            <a:endParaRPr lang="ru-RU" sz="800" i="1"/>
          </a:p>
        </p:txBody>
      </p:sp>
      <p:sp>
        <p:nvSpPr>
          <p:cNvPr id="225286" name="TextBox 16"/>
          <p:cNvSpPr txBox="1">
            <a:spLocks noChangeArrowheads="1"/>
          </p:cNvSpPr>
          <p:nvPr/>
        </p:nvSpPr>
        <p:spPr bwMode="auto">
          <a:xfrm>
            <a:off x="5133975" y="3302000"/>
            <a:ext cx="1157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1</a:t>
            </a:r>
            <a:r>
              <a:rPr lang="en-US" sz="800" i="1"/>
              <a:t>/SAR-C</a:t>
            </a:r>
            <a:endParaRPr lang="ru-RU" sz="800" i="1"/>
          </a:p>
        </p:txBody>
      </p:sp>
      <p:sp>
        <p:nvSpPr>
          <p:cNvPr id="225287" name="TextBox 17"/>
          <p:cNvSpPr txBox="1">
            <a:spLocks noChangeArrowheads="1"/>
          </p:cNvSpPr>
          <p:nvPr/>
        </p:nvSpPr>
        <p:spPr bwMode="auto">
          <a:xfrm>
            <a:off x="4143375" y="3302000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06.07.2020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88" y="757238"/>
            <a:ext cx="3562350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5" y="757238"/>
            <a:ext cx="3560763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988" y="3743325"/>
            <a:ext cx="3563937" cy="252095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225291" name="TextBox 13"/>
          <p:cNvSpPr txBox="1">
            <a:spLocks noChangeArrowheads="1"/>
          </p:cNvSpPr>
          <p:nvPr/>
        </p:nvSpPr>
        <p:spPr bwMode="auto">
          <a:xfrm>
            <a:off x="1095375" y="3294063"/>
            <a:ext cx="11572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i="1"/>
              <a:t>КА</a:t>
            </a:r>
            <a:r>
              <a:rPr lang="en-US" sz="800" i="1"/>
              <a:t> Sentinel-</a:t>
            </a:r>
            <a:r>
              <a:rPr lang="ru-RU" sz="800" i="1"/>
              <a:t>1</a:t>
            </a:r>
            <a:r>
              <a:rPr lang="en-US" sz="800" i="1"/>
              <a:t>/SAR-C</a:t>
            </a:r>
            <a:endParaRPr lang="ru-RU" sz="800" i="1"/>
          </a:p>
        </p:txBody>
      </p:sp>
      <p:sp>
        <p:nvSpPr>
          <p:cNvPr id="225292" name="TextBox 18"/>
          <p:cNvSpPr txBox="1">
            <a:spLocks noChangeArrowheads="1"/>
          </p:cNvSpPr>
          <p:nvPr/>
        </p:nvSpPr>
        <p:spPr bwMode="auto">
          <a:xfrm>
            <a:off x="4124325" y="6264275"/>
            <a:ext cx="703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225293" name="TextBox 19"/>
          <p:cNvSpPr txBox="1">
            <a:spLocks noChangeArrowheads="1"/>
          </p:cNvSpPr>
          <p:nvPr/>
        </p:nvSpPr>
        <p:spPr bwMode="auto">
          <a:xfrm>
            <a:off x="8135938" y="3294063"/>
            <a:ext cx="703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00" b="1">
                <a:solidFill>
                  <a:srgbClr val="C00000"/>
                </a:solidFill>
              </a:rPr>
              <a:t>07.07.2020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5" name="Rectangle 83"/>
          <p:cNvSpPr>
            <a:spLocks noChangeArrowheads="1"/>
          </p:cNvSpPr>
          <p:nvPr/>
        </p:nvSpPr>
        <p:spPr bwMode="auto">
          <a:xfrm>
            <a:off x="1066800" y="1382713"/>
            <a:ext cx="8108950" cy="47863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360000" tIns="216000" rIns="360000" bIns="180000">
            <a:spAutoFit/>
          </a:bodyPr>
          <a:lstStyle/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1. Принято более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6,9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ТБ спутниковых данных с 2</a:t>
            </a:r>
            <a:r>
              <a:rPr lang="en-US" dirty="0">
                <a:latin typeface="Arial" pitchFamily="34" charset="0"/>
                <a:cs typeface="Arial" pitchFamily="34" charset="0"/>
              </a:rPr>
              <a:t>3</a:t>
            </a:r>
            <a:r>
              <a:rPr lang="ru-RU" dirty="0">
                <a:latin typeface="Arial" pitchFamily="34" charset="0"/>
                <a:cs typeface="Arial" pitchFamily="34" charset="0"/>
              </a:rPr>
              <a:t> зарубежных и 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12 </a:t>
            </a:r>
            <a:r>
              <a:rPr lang="ru-RU" dirty="0">
                <a:latin typeface="Arial" pitchFamily="34" charset="0"/>
                <a:cs typeface="Arial" pitchFamily="34" charset="0"/>
              </a:rPr>
              <a:t>российских КА.</a:t>
            </a:r>
          </a:p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2. По системе международного обмена:</a:t>
            </a:r>
          </a:p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      - получено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33,2</a:t>
            </a:r>
            <a:r>
              <a:rPr lang="ru-RU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ГБ спутниковых данных и продукции;</a:t>
            </a:r>
          </a:p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      - отправлено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7,0 </a:t>
            </a:r>
            <a:r>
              <a:rPr lang="ru-RU" dirty="0">
                <a:latin typeface="Arial" pitchFamily="34" charset="0"/>
                <a:cs typeface="Arial" pitchFamily="34" charset="0"/>
              </a:rPr>
              <a:t>ГБ спутниковых данных. </a:t>
            </a:r>
          </a:p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3.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Произведено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83824 </a:t>
            </a:r>
            <a:r>
              <a:rPr lang="ru-RU" dirty="0">
                <a:latin typeface="Arial" pitchFamily="34" charset="0"/>
                <a:cs typeface="Arial" pitchFamily="34" charset="0"/>
              </a:rPr>
              <a:t>единицы </a:t>
            </a:r>
            <a:r>
              <a:rPr lang="ru-RU" dirty="0">
                <a:latin typeface="Arial" pitchFamily="34" charset="0"/>
                <a:cs typeface="Arial" pitchFamily="34" charset="0"/>
              </a:rPr>
              <a:t>информационной продукции.</a:t>
            </a:r>
          </a:p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4. Обеспечено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317</a:t>
            </a:r>
            <a:r>
              <a:rPr lang="ru-RU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потребителей федерального и регионального уровня, в том числе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105</a:t>
            </a:r>
            <a:r>
              <a:rPr lang="ru-RU" dirty="0">
                <a:latin typeface="Arial" pitchFamily="34" charset="0"/>
                <a:cs typeface="Arial" pitchFamily="34" charset="0"/>
              </a:rPr>
              <a:t> подразделений Росгидромета.</a:t>
            </a:r>
          </a:p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5. Ретранслировано через космическую систему сбора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388 </a:t>
            </a:r>
            <a:r>
              <a:rPr lang="ru-RU" dirty="0">
                <a:latin typeface="Arial" pitchFamily="34" charset="0"/>
                <a:cs typeface="Arial" pitchFamily="34" charset="0"/>
              </a:rPr>
              <a:t>сообщени</a:t>
            </a:r>
            <a:r>
              <a:rPr lang="ru-RU" dirty="0">
                <a:latin typeface="Arial" pitchFamily="34" charset="0"/>
                <a:cs typeface="Arial" pitchFamily="34" charset="0"/>
              </a:rPr>
              <a:t>й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с наблюдательной сети Росгидромета, в том числе Европейским центром -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5038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Сибирским центром –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11730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Дальневосточным центром -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9620.</a:t>
            </a:r>
            <a:endParaRPr lang="ru-RU" b="1" dirty="0">
              <a:solidFill>
                <a:srgbClr val="007400"/>
              </a:solidFill>
              <a:latin typeface="Arial" pitchFamily="34" charset="0"/>
              <a:cs typeface="Arial" pitchFamily="34" charset="0"/>
            </a:endParaRPr>
          </a:p>
          <a:p>
            <a:pPr marL="358775" indent="-268288" fontAlgn="auto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SzPct val="11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6. Подготовлено и размещено на сайте Росгидромета в разделе «Новости» 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ru-RU" dirty="0">
                <a:latin typeface="Arial" pitchFamily="34" charset="0"/>
                <a:cs typeface="Arial" pitchFamily="34" charset="0"/>
              </a:rPr>
              <a:t> информационных сообщений (</a:t>
            </a:r>
            <a:r>
              <a:rPr lang="ru-RU" b="1" dirty="0">
                <a:solidFill>
                  <a:srgbClr val="007400"/>
                </a:solidFill>
                <a:latin typeface="Arial" pitchFamily="34" charset="0"/>
                <a:cs typeface="Arial" pitchFamily="34" charset="0"/>
              </a:rPr>
              <a:t>70%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от общего числа сообщений).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75" y="138113"/>
            <a:ext cx="98901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1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ЗА НЕДЕЛЮ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42D442-F621-4FB5-B63D-1E71A9B37E7A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55650" name="Прямоугольник 4"/>
          <p:cNvSpPr>
            <a:spLocks noChangeArrowheads="1"/>
          </p:cNvSpPr>
          <p:nvPr/>
        </p:nvSpPr>
        <p:spPr bwMode="auto">
          <a:xfrm>
            <a:off x="0" y="228600"/>
            <a:ext cx="9906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b="1"/>
              <a:t>Справка о принятых в ФГБУ «НИЦ «Планета» сеансах с КА серии</a:t>
            </a:r>
          </a:p>
          <a:p>
            <a:pPr algn="ctr">
              <a:lnSpc>
                <a:spcPts val="2200"/>
              </a:lnSpc>
            </a:pPr>
            <a:r>
              <a:rPr lang="ru-RU" sz="2000" b="1"/>
              <a:t>«Канопус-В», «Канопус-В-ИК» </a:t>
            </a:r>
            <a:r>
              <a:rPr lang="ru-RU" sz="2000"/>
              <a:t>с 3 по 9 июля 2020 г.</a:t>
            </a:r>
          </a:p>
          <a:p>
            <a:pPr algn="ctr">
              <a:lnSpc>
                <a:spcPts val="2200"/>
              </a:lnSpc>
            </a:pPr>
            <a:endParaRPr lang="ru-RU" sz="2000" b="1"/>
          </a:p>
        </p:txBody>
      </p:sp>
      <p:sp>
        <p:nvSpPr>
          <p:cNvPr id="2" name="TextBox 1"/>
          <p:cNvSpPr txBox="1"/>
          <p:nvPr/>
        </p:nvSpPr>
        <p:spPr>
          <a:xfrm>
            <a:off x="1181100" y="1143000"/>
            <a:ext cx="7696200" cy="1579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отчетный период приемные пункты спутниковой информации ФГБУ «НИЦ «Планета» приняли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177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сеансов с 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«Канопус-В № 3,4,5,6»,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«Канопус-В-ИК»:</a:t>
            </a:r>
          </a:p>
          <a:p>
            <a:pPr marL="176213" indent="-176213" fontAlgn="auto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51 сеанс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Европейском центре, из них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облачных;</a:t>
            </a:r>
          </a:p>
          <a:p>
            <a:pPr marL="176213" indent="-176213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52 сеанса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Сибирском центре, из них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облачных;</a:t>
            </a:r>
          </a:p>
          <a:p>
            <a:pPr marL="176213" indent="-176213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74 сеанса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Дальневосточном центре, из них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облачных. </a:t>
            </a:r>
          </a:p>
        </p:txBody>
      </p:sp>
      <p:sp>
        <p:nvSpPr>
          <p:cNvPr id="155652" name="TextBox 2"/>
          <p:cNvSpPr txBox="1">
            <a:spLocks noChangeArrowheads="1"/>
          </p:cNvSpPr>
          <p:nvPr/>
        </p:nvSpPr>
        <p:spPr bwMode="auto">
          <a:xfrm>
            <a:off x="1295400" y="5334000"/>
            <a:ext cx="74676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i="1"/>
              <a:t>Примечание</a:t>
            </a:r>
            <a:r>
              <a:rPr lang="ru-RU" sz="1200" b="1"/>
              <a:t>: Заявка</a:t>
            </a:r>
            <a:r>
              <a:rPr lang="ru-RU" sz="1200"/>
              <a:t> на космическую съемку – обязательный набор параметров, в соответствии с которым выполняется съемка необходимых районов </a:t>
            </a:r>
            <a:r>
              <a:rPr lang="ru-RU" sz="1100" i="1"/>
              <a:t>(наименование района, географические координаты, состав аппаратуры, спектральные диапазоны, режим съемки, периодичность съемки, максимально допустимый % облачности, приоритет задаваемой территории). </a:t>
            </a:r>
          </a:p>
          <a:p>
            <a:pPr>
              <a:lnSpc>
                <a:spcPts val="1500"/>
              </a:lnSpc>
            </a:pPr>
            <a:endParaRPr lang="ru-RU" sz="120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905000" y="3048000"/>
          <a:ext cx="5715000" cy="1798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/>
                  </a:extLst>
                </a:gridCol>
                <a:gridCol w="2857500">
                  <a:extLst>
                    <a:ext uri="{9D8B030D-6E8A-4147-A177-3AD203B41FA5}"/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Центры</a:t>
                      </a:r>
                      <a:r>
                        <a:rPr lang="ru-RU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приема спутниковой информации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ФГБУ «НИЦ «Планета»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выполненных заявок за неделю</a:t>
                      </a: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Европейский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Сибирский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Дальневосточный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05FB78-E7CF-46EA-9156-DD18AEE75BDF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433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906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/>
              <a:t>Система международного обмена спутниковыми</a:t>
            </a:r>
          </a:p>
          <a:p>
            <a:pPr algn="ctr">
              <a:lnSpc>
                <a:spcPts val="2600"/>
              </a:lnSpc>
            </a:pPr>
            <a:r>
              <a:rPr lang="ru-RU" sz="2400" b="1"/>
              <a:t> данными  EARS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0" y="6321425"/>
            <a:ext cx="990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За прошедшую неделю получено по системе </a:t>
            </a:r>
            <a:r>
              <a:rPr lang="en-US" sz="1400"/>
              <a:t>EARS</a:t>
            </a:r>
            <a:r>
              <a:rPr lang="ru-RU" sz="1400"/>
              <a:t> </a:t>
            </a:r>
            <a:r>
              <a:rPr lang="ru-RU" sz="1400" b="1">
                <a:solidFill>
                  <a:srgbClr val="007400"/>
                </a:solidFill>
              </a:rPr>
              <a:t>33</a:t>
            </a:r>
            <a:r>
              <a:rPr lang="en-US" sz="1400" b="1">
                <a:solidFill>
                  <a:srgbClr val="007400"/>
                </a:solidFill>
              </a:rPr>
              <a:t>,</a:t>
            </a:r>
            <a:r>
              <a:rPr lang="ru-RU" sz="1400" b="1">
                <a:solidFill>
                  <a:srgbClr val="007400"/>
                </a:solidFill>
              </a:rPr>
              <a:t>2 Гб</a:t>
            </a:r>
            <a:r>
              <a:rPr lang="ru-RU" sz="1400"/>
              <a:t>, передано</a:t>
            </a:r>
            <a:r>
              <a:rPr lang="en-US" sz="1400"/>
              <a:t> </a:t>
            </a:r>
            <a:r>
              <a:rPr lang="ru-RU" sz="1400"/>
              <a:t>в систему </a:t>
            </a:r>
            <a:r>
              <a:rPr lang="en-US" sz="1400"/>
              <a:t>EARS</a:t>
            </a:r>
            <a:r>
              <a:rPr lang="ru-RU" sz="1400"/>
              <a:t> </a:t>
            </a:r>
            <a:r>
              <a:rPr lang="ru-RU" sz="1400" b="1">
                <a:solidFill>
                  <a:srgbClr val="007400"/>
                </a:solidFill>
              </a:rPr>
              <a:t>7</a:t>
            </a:r>
            <a:r>
              <a:rPr lang="en-US" sz="1400" b="1">
                <a:solidFill>
                  <a:srgbClr val="007400"/>
                </a:solidFill>
              </a:rPr>
              <a:t>,0</a:t>
            </a:r>
            <a:r>
              <a:rPr lang="ru-RU" sz="1400" b="1">
                <a:solidFill>
                  <a:srgbClr val="007400"/>
                </a:solidFill>
              </a:rPr>
              <a:t> Гб</a:t>
            </a:r>
          </a:p>
        </p:txBody>
      </p:sp>
      <p:pic>
        <p:nvPicPr>
          <p:cNvPr id="161794" name="Picture 2" descr="C:\Documents and Settings\geg\Рабочий стол\EA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01700"/>
            <a:ext cx="8008938" cy="53625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2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F94423-1003-402F-8A29-44F7A5A8E8E1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0"/>
            <a:ext cx="9906000" cy="908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72000" tIns="36000" rIns="72000" bIns="36000" anchor="ctr"/>
          <a:lstStyle/>
          <a:p>
            <a:pPr algn="ctr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ea typeface="+mj-ea"/>
                <a:cs typeface="Arial" pitchFamily="34" charset="0"/>
              </a:rPr>
              <a:t>Космическая система сбора данных</a:t>
            </a:r>
          </a:p>
          <a:p>
            <a:pPr algn="ctr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Arial" pitchFamily="34" charset="0"/>
                <a:ea typeface="+mj-ea"/>
                <a:cs typeface="Arial" pitchFamily="34" charset="0"/>
              </a:rPr>
              <a:t>с наблюдательной сети Росгидромета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17196" y="1052736"/>
            <a:ext cx="4312171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"/>
          </a:effectLst>
        </p:spPr>
        <p:txBody>
          <a:bodyPr>
            <a:spAutoFit/>
          </a:bodyPr>
          <a:lstStyle/>
          <a:p>
            <a:pPr algn="just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Система сбора и передачи данных включает в себя передающие спутниковые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радиотерминалы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размещенные на наблюдательной сети Росгидромета, ретрансляторы КА серий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«Электро-Л»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«Луч»,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 также станции приема данных с сети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радиотерминалов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установленные в центрах ФГБУ «НИЦ «Планета».</a:t>
            </a:r>
          </a:p>
        </p:txBody>
      </p:sp>
      <p:grpSp>
        <p:nvGrpSpPr>
          <p:cNvPr id="155225" name="Группа 50"/>
          <p:cNvGrpSpPr>
            <a:grpSpLocks/>
          </p:cNvGrpSpPr>
          <p:nvPr/>
        </p:nvGrpSpPr>
        <p:grpSpPr bwMode="auto">
          <a:xfrm>
            <a:off x="346075" y="5395913"/>
            <a:ext cx="4759325" cy="1247775"/>
            <a:chOff x="875373" y="5773449"/>
            <a:chExt cx="4231579" cy="1563963"/>
          </a:xfrm>
        </p:grpSpPr>
        <p:sp>
          <p:nvSpPr>
            <p:cNvPr id="8" name="TextBox 7"/>
            <p:cNvSpPr txBox="1"/>
            <p:nvPr/>
          </p:nvSpPr>
          <p:spPr>
            <a:xfrm>
              <a:off x="875373" y="5773449"/>
              <a:ext cx="4231579" cy="1563963"/>
            </a:xfrm>
            <a:prstGeom prst="rect">
              <a:avLst/>
            </a:prstGeom>
            <a:solidFill>
              <a:schemeClr val="bg1">
                <a:lumMod val="95000"/>
                <a:alpha val="76000"/>
              </a:schemeClr>
            </a:solidFill>
            <a:effectLst>
              <a:softEdge rad="12700"/>
            </a:effectLst>
          </p:spPr>
          <p:txBody>
            <a:bodyPr anchor="ctr">
              <a:spAutoFit/>
            </a:bodyPr>
            <a:lstStyle/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Arial" pitchFamily="34" charset="0"/>
                  <a:cs typeface="Arial" pitchFamily="34" charset="0"/>
                </a:rPr>
                <a:t>На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9 июля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2020 г. система сбора 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данных включает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sz="1200" b="1" dirty="0">
                  <a:latin typeface="Arial" pitchFamily="34" charset="0"/>
                  <a:cs typeface="Arial" pitchFamily="34" charset="0"/>
                </a:rPr>
                <a:t>8</a:t>
              </a:r>
              <a:r>
                <a:rPr lang="ru-RU" sz="1200" b="1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пункта наблюдательной сети Росгидромета:</a:t>
              </a: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ru-RU" sz="1200" b="1" i="1" dirty="0">
                  <a:latin typeface="Arial" pitchFamily="34" charset="0"/>
                  <a:cs typeface="Arial" pitchFamily="34" charset="0"/>
                </a:rPr>
                <a:t>497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i="1" dirty="0">
                  <a:latin typeface="Arial" pitchFamily="34" charset="0"/>
                  <a:cs typeface="Arial" pitchFamily="34" charset="0"/>
                </a:rPr>
                <a:t>гидрометеорологических станций</a:t>
              </a:r>
              <a:endParaRPr lang="ru-RU" sz="1200" i="1" dirty="0">
                <a:latin typeface="Arial" pitchFamily="34" charset="0"/>
                <a:cs typeface="Arial" pitchFamily="34" charset="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i="1" dirty="0">
                  <a:latin typeface="Arial" pitchFamily="34" charset="0"/>
                  <a:cs typeface="Arial" pitchFamily="34" charset="0"/>
                </a:rPr>
                <a:t>     138</a:t>
              </a:r>
              <a:r>
                <a:rPr lang="ru-RU" sz="12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i="1" dirty="0">
                  <a:latin typeface="Arial" pitchFamily="34" charset="0"/>
                  <a:cs typeface="Arial" pitchFamily="34" charset="0"/>
                </a:rPr>
                <a:t>труднодоступных гидрометеорологических станций </a:t>
              </a:r>
              <a:endParaRPr lang="ru-RU" sz="1200" i="1" dirty="0">
                <a:latin typeface="Arial" pitchFamily="34" charset="0"/>
                <a:cs typeface="Arial" pitchFamily="34" charset="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i="1" dirty="0">
                  <a:latin typeface="Arial" pitchFamily="34" charset="0"/>
                  <a:cs typeface="Arial" pitchFamily="34" charset="0"/>
                </a:rPr>
                <a:t>      </a:t>
              </a:r>
              <a:r>
                <a:rPr lang="ru-RU" sz="1200" b="1" i="1" dirty="0">
                  <a:latin typeface="Arial" pitchFamily="34" charset="0"/>
                  <a:cs typeface="Arial" pitchFamily="34" charset="0"/>
                </a:rPr>
                <a:t>48 </a:t>
              </a:r>
              <a:r>
                <a:rPr lang="ru-RU" sz="1200" i="1" dirty="0">
                  <a:latin typeface="Arial" pitchFamily="34" charset="0"/>
                  <a:cs typeface="Arial" pitchFamily="34" charset="0"/>
                </a:rPr>
                <a:t>гидрологических постов </a:t>
              </a:r>
            </a:p>
          </p:txBody>
        </p:sp>
        <p:sp>
          <p:nvSpPr>
            <p:cNvPr id="12" name="Овал 11"/>
            <p:cNvSpPr/>
            <p:nvPr/>
          </p:nvSpPr>
          <p:spPr>
            <a:xfrm>
              <a:off x="943123" y="6790223"/>
              <a:ext cx="98803" cy="135305"/>
            </a:xfrm>
            <a:prstGeom prst="ellipse">
              <a:avLst/>
            </a:prstGeom>
            <a:solidFill>
              <a:srgbClr val="FF3E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943123" y="6473850"/>
              <a:ext cx="98803" cy="135305"/>
            </a:xfrm>
            <a:prstGeom prst="ellipse">
              <a:avLst/>
            </a:prstGeom>
            <a:solidFill>
              <a:srgbClr val="60CE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943123" y="7088690"/>
              <a:ext cx="98803" cy="135305"/>
            </a:xfrm>
            <a:prstGeom prst="ellipse">
              <a:avLst/>
            </a:prstGeom>
            <a:solidFill>
              <a:srgbClr val="442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5226" name="Рисунок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63562">
            <a:off x="231775" y="1012825"/>
            <a:ext cx="3937000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grayscl/>
          </a:blip>
          <a:srcRect l="5520" t="34789" r="2581" b="2587"/>
          <a:stretch/>
        </p:blipFill>
        <p:spPr>
          <a:xfrm rot="20506800">
            <a:off x="666604" y="2158415"/>
            <a:ext cx="4073477" cy="3035525"/>
          </a:xfrm>
          <a:prstGeom prst="rect">
            <a:avLst/>
          </a:prstGeom>
          <a:effectLst>
            <a:glow rad="63500">
              <a:schemeClr val="bg1">
                <a:lumMod val="95000"/>
                <a:alpha val="18000"/>
              </a:schemeClr>
            </a:glow>
          </a:effectLst>
        </p:spPr>
      </p:pic>
      <p:sp>
        <p:nvSpPr>
          <p:cNvPr id="16" name="Text Box 1042"/>
          <p:cNvSpPr txBox="1">
            <a:spLocks noChangeArrowheads="1"/>
          </p:cNvSpPr>
          <p:nvPr/>
        </p:nvSpPr>
        <p:spPr bwMode="auto">
          <a:xfrm>
            <a:off x="1793875" y="4414838"/>
            <a:ext cx="12557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(76°в.д.)</a:t>
            </a:r>
          </a:p>
        </p:txBody>
      </p:sp>
      <p:sp>
        <p:nvSpPr>
          <p:cNvPr id="17" name="Text Box 1042"/>
          <p:cNvSpPr txBox="1">
            <a:spLocks noChangeArrowheads="1"/>
          </p:cNvSpPr>
          <p:nvPr/>
        </p:nvSpPr>
        <p:spPr bwMode="auto">
          <a:xfrm>
            <a:off x="4462463" y="3522663"/>
            <a:ext cx="1220787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(95°в.д.)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5230" name="Группа 17"/>
          <p:cNvGrpSpPr>
            <a:grpSpLocks/>
          </p:cNvGrpSpPr>
          <p:nvPr/>
        </p:nvGrpSpPr>
        <p:grpSpPr bwMode="auto">
          <a:xfrm>
            <a:off x="5119688" y="5373688"/>
            <a:ext cx="3925887" cy="1295400"/>
            <a:chOff x="4312636" y="5516562"/>
            <a:chExt cx="3415366" cy="114949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312636" y="5516562"/>
              <a:ext cx="3300738" cy="114949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21152" y="6381328"/>
              <a:ext cx="1406850" cy="24113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>
              <a:spAutoFit/>
            </a:bodyPr>
            <a:lstStyle/>
            <a:p>
              <a:pPr algn="ctr" fontAlgn="auto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Дальневосточный</a:t>
              </a:r>
              <a:r>
                <a:rPr lang="ru-RU" sz="8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центр </a:t>
              </a:r>
            </a:p>
            <a:p>
              <a:pPr algn="ctr" fontAlgn="auto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" kern="9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ФГБУ «НИЦ «Планета»</a:t>
              </a:r>
              <a:endParaRPr lang="ru-RU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85048" y="6381328"/>
              <a:ext cx="1240721" cy="24113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>
              <a:spAutoFit/>
            </a:bodyPr>
            <a:lstStyle/>
            <a:p>
              <a:pPr algn="ctr" fontAlgn="auto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Сибирский  центр </a:t>
              </a:r>
            </a:p>
            <a:p>
              <a:pPr algn="ctr" fontAlgn="auto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" kern="9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ФГБУ «НИЦ «Планета»</a:t>
              </a:r>
              <a:endParaRPr lang="ru-RU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55976" y="6381328"/>
              <a:ext cx="1240721" cy="24113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>
              <a:spAutoFit/>
            </a:bodyPr>
            <a:lstStyle/>
            <a:p>
              <a:pPr algn="ctr" fontAlgn="auto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Европейский  центр </a:t>
              </a:r>
            </a:p>
            <a:p>
              <a:pPr algn="ctr" fontAlgn="auto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" kern="9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ФГБУ «НИЦ «Планета»</a:t>
              </a:r>
              <a:endParaRPr lang="ru-RU" sz="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55217" name="Object 9809"/>
            <p:cNvGraphicFramePr>
              <a:graphicFrameLocks noChangeAspect="1"/>
            </p:cNvGraphicFramePr>
            <p:nvPr/>
          </p:nvGraphicFramePr>
          <p:xfrm>
            <a:off x="4643438" y="5589588"/>
            <a:ext cx="639762" cy="719137"/>
          </p:xfrm>
          <a:graphic>
            <a:graphicData uri="http://schemas.openxmlformats.org/presentationml/2006/ole">
              <p:oleObj spid="_x0000_s155217" name="Image" r:id="rId5" imgW="813818" imgH="847346" progId="">
                <p:embed/>
              </p:oleObj>
            </a:graphicData>
          </a:graphic>
        </p:graphicFrame>
        <p:graphicFrame>
          <p:nvGraphicFramePr>
            <p:cNvPr id="155218" name="Object 9810"/>
            <p:cNvGraphicFramePr>
              <a:graphicFrameLocks noChangeAspect="1"/>
            </p:cNvGraphicFramePr>
            <p:nvPr/>
          </p:nvGraphicFramePr>
          <p:xfrm>
            <a:off x="5673080" y="5589240"/>
            <a:ext cx="654050" cy="719137"/>
          </p:xfrm>
          <a:graphic>
            <a:graphicData uri="http://schemas.openxmlformats.org/presentationml/2006/ole">
              <p:oleObj spid="_x0000_s155218" name="Image" r:id="rId6" imgW="832106" imgH="844298" progId="">
                <p:embed/>
              </p:oleObj>
            </a:graphicData>
          </a:graphic>
        </p:graphicFrame>
        <p:graphicFrame>
          <p:nvGraphicFramePr>
            <p:cNvPr id="155219" name="Object 9811"/>
            <p:cNvGraphicFramePr>
              <a:graphicFrameLocks noChangeAspect="1"/>
            </p:cNvGraphicFramePr>
            <p:nvPr/>
          </p:nvGraphicFramePr>
          <p:xfrm>
            <a:off x="6681192" y="5589240"/>
            <a:ext cx="644525" cy="719137"/>
          </p:xfrm>
          <a:graphic>
            <a:graphicData uri="http://schemas.openxmlformats.org/presentationml/2006/ole">
              <p:oleObj spid="_x0000_s155219" name="Image" r:id="rId7" imgW="813818" imgH="838202" progId="">
                <p:embed/>
              </p:oleObj>
            </a:graphicData>
          </a:graphic>
        </p:graphicFrame>
      </p:grpSp>
      <p:pic>
        <p:nvPicPr>
          <p:cNvPr id="26" name="Рисунок 25" descr="Луч.bmp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100125">
            <a:off x="3802063" y="3103563"/>
            <a:ext cx="1435100" cy="95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5232" name="Группа 54"/>
          <p:cNvGrpSpPr>
            <a:grpSpLocks/>
          </p:cNvGrpSpPr>
          <p:nvPr/>
        </p:nvGrpSpPr>
        <p:grpSpPr bwMode="auto">
          <a:xfrm rot="640901">
            <a:off x="4487863" y="4135438"/>
            <a:ext cx="3817937" cy="781050"/>
            <a:chOff x="5524504" y="1643050"/>
            <a:chExt cx="1714512" cy="500066"/>
          </a:xfrm>
        </p:grpSpPr>
        <p:cxnSp>
          <p:nvCxnSpPr>
            <p:cNvPr id="155275" name="Прямая со стрелкой 32"/>
            <p:cNvCxnSpPr>
              <a:cxnSpLocks noChangeShapeType="1"/>
            </p:cNvCxnSpPr>
            <p:nvPr/>
          </p:nvCxnSpPr>
          <p:spPr bwMode="auto">
            <a:xfrm>
              <a:off x="6381760" y="1928802"/>
              <a:ext cx="857256" cy="214314"/>
            </a:xfrm>
            <a:prstGeom prst="straightConnector1">
              <a:avLst/>
            </a:prstGeom>
            <a:noFill/>
            <a:ln w="12700" cap="rnd" algn="ctr">
              <a:solidFill>
                <a:srgbClr val="D89206"/>
              </a:solidFill>
              <a:miter lim="800000"/>
              <a:headEnd type="none" w="med" len="lg"/>
              <a:tailEnd type="stealth" w="med" len="lg"/>
            </a:ln>
          </p:spPr>
        </p:cxnSp>
        <p:cxnSp>
          <p:nvCxnSpPr>
            <p:cNvPr id="155276" name="Прямая соединительная линия 33"/>
            <p:cNvCxnSpPr>
              <a:cxnSpLocks noChangeShapeType="1"/>
            </p:cNvCxnSpPr>
            <p:nvPr/>
          </p:nvCxnSpPr>
          <p:spPr bwMode="auto">
            <a:xfrm>
              <a:off x="6381760" y="1928802"/>
              <a:ext cx="285752" cy="1588"/>
            </a:xfrm>
            <a:prstGeom prst="line">
              <a:avLst/>
            </a:prstGeom>
            <a:noFill/>
            <a:ln w="9525" algn="ctr">
              <a:solidFill>
                <a:srgbClr val="D89206"/>
              </a:solidFill>
              <a:round/>
              <a:headEnd/>
              <a:tailEnd/>
            </a:ln>
          </p:spPr>
        </p:cxnSp>
        <p:cxnSp>
          <p:nvCxnSpPr>
            <p:cNvPr id="155277" name="Прямая соединительная линия 34"/>
            <p:cNvCxnSpPr>
              <a:cxnSpLocks noChangeShapeType="1"/>
            </p:cNvCxnSpPr>
            <p:nvPr/>
          </p:nvCxnSpPr>
          <p:spPr bwMode="auto">
            <a:xfrm rot="10800000">
              <a:off x="5524504" y="1643050"/>
              <a:ext cx="1143008" cy="285752"/>
            </a:xfrm>
            <a:prstGeom prst="line">
              <a:avLst/>
            </a:prstGeom>
            <a:noFill/>
            <a:ln w="9525" algn="ctr">
              <a:solidFill>
                <a:srgbClr val="D89206"/>
              </a:solidFill>
              <a:round/>
              <a:headEnd/>
              <a:tailEnd/>
            </a:ln>
          </p:spPr>
        </p:cxnSp>
      </p:grpSp>
      <p:cxnSp>
        <p:nvCxnSpPr>
          <p:cNvPr id="155233" name="Прямая соединительная линия 33"/>
          <p:cNvCxnSpPr>
            <a:cxnSpLocks noChangeShapeType="1"/>
          </p:cNvCxnSpPr>
          <p:nvPr/>
        </p:nvCxnSpPr>
        <p:spPr bwMode="auto">
          <a:xfrm rot="640901">
            <a:off x="5741988" y="4695825"/>
            <a:ext cx="452437" cy="3175"/>
          </a:xfrm>
          <a:prstGeom prst="line">
            <a:avLst/>
          </a:prstGeom>
          <a:noFill/>
          <a:ln w="9525" algn="ctr">
            <a:solidFill>
              <a:srgbClr val="D89206"/>
            </a:solidFill>
            <a:round/>
            <a:headEnd/>
            <a:tailEnd/>
          </a:ln>
        </p:spPr>
      </p:cxnSp>
      <p:grpSp>
        <p:nvGrpSpPr>
          <p:cNvPr id="155234" name="Группа 31"/>
          <p:cNvGrpSpPr>
            <a:grpSpLocks/>
          </p:cNvGrpSpPr>
          <p:nvPr/>
        </p:nvGrpSpPr>
        <p:grpSpPr bwMode="auto">
          <a:xfrm>
            <a:off x="4448175" y="4002088"/>
            <a:ext cx="2603500" cy="1201737"/>
            <a:chOff x="4394004" y="4000156"/>
            <a:chExt cx="2602998" cy="1202648"/>
          </a:xfrm>
        </p:grpSpPr>
        <p:cxnSp>
          <p:nvCxnSpPr>
            <p:cNvPr id="155273" name="Прямая со стрелкой 32"/>
            <p:cNvCxnSpPr>
              <a:cxnSpLocks noChangeShapeType="1"/>
            </p:cNvCxnSpPr>
            <p:nvPr/>
          </p:nvCxnSpPr>
          <p:spPr bwMode="auto">
            <a:xfrm rot="640901">
              <a:off x="5639287" y="4773541"/>
              <a:ext cx="1357715" cy="429263"/>
            </a:xfrm>
            <a:prstGeom prst="straightConnector1">
              <a:avLst/>
            </a:prstGeom>
            <a:noFill/>
            <a:ln w="12700" cap="rnd" algn="ctr">
              <a:solidFill>
                <a:srgbClr val="D89206"/>
              </a:solidFill>
              <a:miter lim="800000"/>
              <a:headEnd type="none" w="med" len="lg"/>
              <a:tailEnd type="stealth" w="med" len="lg"/>
            </a:ln>
          </p:spPr>
        </p:cxnSp>
        <p:cxnSp>
          <p:nvCxnSpPr>
            <p:cNvPr id="155274" name="Прямая соединительная линия 34"/>
            <p:cNvCxnSpPr>
              <a:cxnSpLocks noChangeShapeType="1"/>
            </p:cNvCxnSpPr>
            <p:nvPr/>
          </p:nvCxnSpPr>
          <p:spPr bwMode="auto">
            <a:xfrm rot="-10159099">
              <a:off x="4394004" y="4000156"/>
              <a:ext cx="1810286" cy="572350"/>
            </a:xfrm>
            <a:prstGeom prst="line">
              <a:avLst/>
            </a:prstGeom>
            <a:noFill/>
            <a:ln w="9525" algn="ctr">
              <a:solidFill>
                <a:srgbClr val="D89206"/>
              </a:solidFill>
              <a:round/>
              <a:headEnd/>
              <a:tailEnd/>
            </a:ln>
          </p:spPr>
        </p:cxnSp>
      </p:grpSp>
      <p:grpSp>
        <p:nvGrpSpPr>
          <p:cNvPr id="155235" name="Группа 54"/>
          <p:cNvGrpSpPr>
            <a:grpSpLocks/>
          </p:cNvGrpSpPr>
          <p:nvPr/>
        </p:nvGrpSpPr>
        <p:grpSpPr bwMode="auto">
          <a:xfrm rot="640901">
            <a:off x="4194175" y="3863975"/>
            <a:ext cx="1711325" cy="1303338"/>
            <a:chOff x="5524504" y="1643050"/>
            <a:chExt cx="1714512" cy="500066"/>
          </a:xfrm>
        </p:grpSpPr>
        <p:cxnSp>
          <p:nvCxnSpPr>
            <p:cNvPr id="155270" name="Прямая со стрелкой 32"/>
            <p:cNvCxnSpPr>
              <a:cxnSpLocks noChangeShapeType="1"/>
            </p:cNvCxnSpPr>
            <p:nvPr/>
          </p:nvCxnSpPr>
          <p:spPr bwMode="auto">
            <a:xfrm>
              <a:off x="6381760" y="1928802"/>
              <a:ext cx="857256" cy="214314"/>
            </a:xfrm>
            <a:prstGeom prst="straightConnector1">
              <a:avLst/>
            </a:prstGeom>
            <a:noFill/>
            <a:ln w="12700" cap="rnd" algn="ctr">
              <a:solidFill>
                <a:srgbClr val="D89206"/>
              </a:solidFill>
              <a:miter lim="800000"/>
              <a:headEnd type="none" w="med" len="lg"/>
              <a:tailEnd type="stealth" w="med" len="lg"/>
            </a:ln>
          </p:spPr>
        </p:cxnSp>
        <p:cxnSp>
          <p:nvCxnSpPr>
            <p:cNvPr id="155271" name="Прямая соединительная линия 33"/>
            <p:cNvCxnSpPr>
              <a:cxnSpLocks noChangeShapeType="1"/>
            </p:cNvCxnSpPr>
            <p:nvPr/>
          </p:nvCxnSpPr>
          <p:spPr bwMode="auto">
            <a:xfrm>
              <a:off x="6381760" y="1928802"/>
              <a:ext cx="285752" cy="1588"/>
            </a:xfrm>
            <a:prstGeom prst="line">
              <a:avLst/>
            </a:prstGeom>
            <a:noFill/>
            <a:ln w="9525" algn="ctr">
              <a:solidFill>
                <a:srgbClr val="D89206"/>
              </a:solidFill>
              <a:round/>
              <a:headEnd/>
              <a:tailEnd/>
            </a:ln>
          </p:spPr>
        </p:cxnSp>
        <p:cxnSp>
          <p:nvCxnSpPr>
            <p:cNvPr id="155272" name="Прямая соединительная линия 34"/>
            <p:cNvCxnSpPr>
              <a:cxnSpLocks noChangeShapeType="1"/>
            </p:cNvCxnSpPr>
            <p:nvPr/>
          </p:nvCxnSpPr>
          <p:spPr bwMode="auto">
            <a:xfrm rot="10800000">
              <a:off x="5524504" y="1643050"/>
              <a:ext cx="1143008" cy="285752"/>
            </a:xfrm>
            <a:prstGeom prst="line">
              <a:avLst/>
            </a:prstGeom>
            <a:noFill/>
            <a:ln w="9525" algn="ctr">
              <a:solidFill>
                <a:srgbClr val="D89206"/>
              </a:solidFill>
              <a:round/>
              <a:headEnd/>
              <a:tailEnd/>
            </a:ln>
          </p:spPr>
        </p:cxnSp>
      </p:grpSp>
      <p:pic>
        <p:nvPicPr>
          <p:cNvPr id="39" name="Рисунок 38" descr="Электро L.bmp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548610">
            <a:off x="2827338" y="4162425"/>
            <a:ext cx="1198562" cy="9191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55237" name="Группа 39"/>
          <p:cNvGrpSpPr>
            <a:grpSpLocks/>
          </p:cNvGrpSpPr>
          <p:nvPr/>
        </p:nvGrpSpPr>
        <p:grpSpPr bwMode="auto">
          <a:xfrm>
            <a:off x="3584575" y="4581525"/>
            <a:ext cx="4464050" cy="719138"/>
            <a:chOff x="3584848" y="4581128"/>
            <a:chExt cx="4464496" cy="720080"/>
          </a:xfrm>
        </p:grpSpPr>
        <p:grpSp>
          <p:nvGrpSpPr>
            <p:cNvPr id="155258" name="Группа 54"/>
            <p:cNvGrpSpPr>
              <a:grpSpLocks/>
            </p:cNvGrpSpPr>
            <p:nvPr/>
          </p:nvGrpSpPr>
          <p:grpSpPr bwMode="auto">
            <a:xfrm rot="10800000" flipH="1" flipV="1">
              <a:off x="3656856" y="4581128"/>
              <a:ext cx="4392488" cy="720080"/>
              <a:chOff x="5524504" y="1643050"/>
              <a:chExt cx="1714512" cy="500066"/>
            </a:xfrm>
          </p:grpSpPr>
          <p:cxnSp>
            <p:nvCxnSpPr>
              <p:cNvPr id="155267" name="Прямая со стрелкой 32"/>
              <p:cNvCxnSpPr>
                <a:cxnSpLocks noChangeShapeType="1"/>
              </p:cNvCxnSpPr>
              <p:nvPr/>
            </p:nvCxnSpPr>
            <p:spPr bwMode="auto">
              <a:xfrm>
                <a:off x="6381760" y="1928802"/>
                <a:ext cx="857256" cy="214314"/>
              </a:xfrm>
              <a:prstGeom prst="straightConnector1">
                <a:avLst/>
              </a:prstGeom>
              <a:noFill/>
              <a:ln w="12700" cap="rnd" algn="ctr">
                <a:solidFill>
                  <a:srgbClr val="00B0F0"/>
                </a:solidFill>
                <a:miter lim="800000"/>
                <a:headEnd type="none" w="med" len="lg"/>
                <a:tailEnd type="stealth" w="med" len="lg"/>
              </a:ln>
            </p:spPr>
          </p:cxnSp>
          <p:cxnSp>
            <p:nvCxnSpPr>
              <p:cNvPr id="155268" name="Прямая соединительная линия 33"/>
              <p:cNvCxnSpPr>
                <a:cxnSpLocks noChangeShapeType="1"/>
              </p:cNvCxnSpPr>
              <p:nvPr/>
            </p:nvCxnSpPr>
            <p:spPr bwMode="auto">
              <a:xfrm>
                <a:off x="6381760" y="1928802"/>
                <a:ext cx="285752" cy="1588"/>
              </a:xfrm>
              <a:prstGeom prst="line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/>
              </a:ln>
            </p:spPr>
          </p:cxnSp>
          <p:cxnSp>
            <p:nvCxnSpPr>
              <p:cNvPr id="155269" name="Прямая соединительная линия 34"/>
              <p:cNvCxnSpPr>
                <a:cxnSpLocks noChangeShapeType="1"/>
              </p:cNvCxnSpPr>
              <p:nvPr/>
            </p:nvCxnSpPr>
            <p:spPr bwMode="auto">
              <a:xfrm rot="10800000">
                <a:off x="5524504" y="1643050"/>
                <a:ext cx="1143008" cy="285752"/>
              </a:xfrm>
              <a:prstGeom prst="line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/>
              </a:ln>
            </p:spPr>
          </p:cxnSp>
        </p:grpSp>
        <p:grpSp>
          <p:nvGrpSpPr>
            <p:cNvPr id="155259" name="Группа 54"/>
            <p:cNvGrpSpPr>
              <a:grpSpLocks/>
            </p:cNvGrpSpPr>
            <p:nvPr/>
          </p:nvGrpSpPr>
          <p:grpSpPr bwMode="auto">
            <a:xfrm rot="10800000" flipH="1" flipV="1">
              <a:off x="3728864" y="4653136"/>
              <a:ext cx="3096344" cy="648072"/>
              <a:chOff x="5524504" y="1643050"/>
              <a:chExt cx="1714512" cy="500066"/>
            </a:xfrm>
          </p:grpSpPr>
          <p:cxnSp>
            <p:nvCxnSpPr>
              <p:cNvPr id="155264" name="Прямая со стрелкой 32"/>
              <p:cNvCxnSpPr>
                <a:cxnSpLocks noChangeShapeType="1"/>
              </p:cNvCxnSpPr>
              <p:nvPr/>
            </p:nvCxnSpPr>
            <p:spPr bwMode="auto">
              <a:xfrm>
                <a:off x="6381760" y="1928802"/>
                <a:ext cx="857256" cy="214314"/>
              </a:xfrm>
              <a:prstGeom prst="straightConnector1">
                <a:avLst/>
              </a:prstGeom>
              <a:noFill/>
              <a:ln w="12700" cap="rnd" algn="ctr">
                <a:solidFill>
                  <a:srgbClr val="00B0F0"/>
                </a:solidFill>
                <a:miter lim="800000"/>
                <a:headEnd type="none" w="med" len="lg"/>
                <a:tailEnd type="stealth" w="med" len="lg"/>
              </a:ln>
            </p:spPr>
          </p:cxnSp>
          <p:cxnSp>
            <p:nvCxnSpPr>
              <p:cNvPr id="155265" name="Прямая соединительная линия 33"/>
              <p:cNvCxnSpPr>
                <a:cxnSpLocks noChangeShapeType="1"/>
              </p:cNvCxnSpPr>
              <p:nvPr/>
            </p:nvCxnSpPr>
            <p:spPr bwMode="auto">
              <a:xfrm>
                <a:off x="6381760" y="1928802"/>
                <a:ext cx="285752" cy="1588"/>
              </a:xfrm>
              <a:prstGeom prst="line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/>
              </a:ln>
            </p:spPr>
          </p:cxnSp>
          <p:cxnSp>
            <p:nvCxnSpPr>
              <p:cNvPr id="155266" name="Прямая соединительная линия 34"/>
              <p:cNvCxnSpPr>
                <a:cxnSpLocks noChangeShapeType="1"/>
              </p:cNvCxnSpPr>
              <p:nvPr/>
            </p:nvCxnSpPr>
            <p:spPr bwMode="auto">
              <a:xfrm rot="10800000">
                <a:off x="5524504" y="1643050"/>
                <a:ext cx="1143008" cy="285752"/>
              </a:xfrm>
              <a:prstGeom prst="line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/>
              </a:ln>
            </p:spPr>
          </p:cxnSp>
        </p:grpSp>
        <p:grpSp>
          <p:nvGrpSpPr>
            <p:cNvPr id="155260" name="Группа 54"/>
            <p:cNvGrpSpPr>
              <a:grpSpLocks/>
            </p:cNvGrpSpPr>
            <p:nvPr/>
          </p:nvGrpSpPr>
          <p:grpSpPr bwMode="auto">
            <a:xfrm rot="10800000" flipH="1" flipV="1">
              <a:off x="3584848" y="4653136"/>
              <a:ext cx="2088232" cy="648072"/>
              <a:chOff x="5524504" y="1643050"/>
              <a:chExt cx="1714512" cy="500066"/>
            </a:xfrm>
          </p:grpSpPr>
          <p:cxnSp>
            <p:nvCxnSpPr>
              <p:cNvPr id="155261" name="Прямая со стрелкой 32"/>
              <p:cNvCxnSpPr>
                <a:cxnSpLocks noChangeShapeType="1"/>
              </p:cNvCxnSpPr>
              <p:nvPr/>
            </p:nvCxnSpPr>
            <p:spPr bwMode="auto">
              <a:xfrm>
                <a:off x="6381760" y="1928802"/>
                <a:ext cx="857256" cy="214314"/>
              </a:xfrm>
              <a:prstGeom prst="straightConnector1">
                <a:avLst/>
              </a:prstGeom>
              <a:noFill/>
              <a:ln w="12700" cap="rnd" algn="ctr">
                <a:solidFill>
                  <a:srgbClr val="00B0F0"/>
                </a:solidFill>
                <a:miter lim="800000"/>
                <a:headEnd type="none" w="med" len="lg"/>
                <a:tailEnd type="stealth" w="med" len="lg"/>
              </a:ln>
            </p:spPr>
          </p:cxnSp>
          <p:cxnSp>
            <p:nvCxnSpPr>
              <p:cNvPr id="155262" name="Прямая соединительная линия 33"/>
              <p:cNvCxnSpPr>
                <a:cxnSpLocks noChangeShapeType="1"/>
              </p:cNvCxnSpPr>
              <p:nvPr/>
            </p:nvCxnSpPr>
            <p:spPr bwMode="auto">
              <a:xfrm>
                <a:off x="6381760" y="1928802"/>
                <a:ext cx="285752" cy="1588"/>
              </a:xfrm>
              <a:prstGeom prst="line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/>
              </a:ln>
            </p:spPr>
          </p:cxnSp>
          <p:cxnSp>
            <p:nvCxnSpPr>
              <p:cNvPr id="155263" name="Прямая соединительная линия 34"/>
              <p:cNvCxnSpPr>
                <a:cxnSpLocks noChangeShapeType="1"/>
              </p:cNvCxnSpPr>
              <p:nvPr/>
            </p:nvCxnSpPr>
            <p:spPr bwMode="auto">
              <a:xfrm rot="10800000">
                <a:off x="5524504" y="1643050"/>
                <a:ext cx="1143008" cy="285752"/>
              </a:xfrm>
              <a:prstGeom prst="line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/>
              </a:ln>
            </p:spPr>
          </p:cxnSp>
        </p:grpSp>
      </p:grp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5472113" y="2420938"/>
          <a:ext cx="4257675" cy="1414462"/>
        </p:xfrm>
        <a:graphic>
          <a:graphicData uri="http://schemas.openxmlformats.org/drawingml/2006/table">
            <a:tbl>
              <a:tblPr/>
              <a:tblGrid>
                <a:gridCol w="2222361">
                  <a:extLst>
                    <a:ext uri="{9D8B030D-6E8A-4147-A177-3AD203B41FA5}"/>
                  </a:extLst>
                </a:gridCol>
                <a:gridCol w="2035505">
                  <a:extLst>
                    <a:ext uri="{9D8B030D-6E8A-4147-A177-3AD203B41FA5}"/>
                  </a:extLst>
                </a:gridCol>
              </a:tblGrid>
              <a:tr h="550912"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Центры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ФГБУ «НИЦ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«Планета»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200"/>
                        </a:lnSpc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Количество ретранслированных сообщений (за неделю)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/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Европейский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rgbClr val="007400"/>
                          </a:solidFill>
                          <a:latin typeface="Arial" pitchFamily="34" charset="0"/>
                          <a:cs typeface="Arial" pitchFamily="34" charset="0"/>
                        </a:rPr>
                        <a:t>5038</a:t>
                      </a:r>
                      <a:endParaRPr lang="ru-RU" sz="1200" b="1" i="0" u="none" strike="noStrike" dirty="0">
                        <a:solidFill>
                          <a:srgbClr val="0074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/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Сибирский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rgbClr val="007400"/>
                          </a:solidFill>
                          <a:latin typeface="Arial" pitchFamily="34" charset="0"/>
                          <a:cs typeface="Arial" pitchFamily="34" charset="0"/>
                        </a:rPr>
                        <a:t>11730</a:t>
                      </a:r>
                      <a:endParaRPr lang="ru-RU" sz="1200" b="1" i="0" u="none" strike="noStrike" dirty="0">
                        <a:solidFill>
                          <a:srgbClr val="0074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/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Дальневосточный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n-US" sz="1200" b="1" i="0" u="none" strike="noStrike" dirty="0" smtClean="0">
                          <a:solidFill>
                            <a:srgbClr val="00740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ru-RU" sz="1200" b="1" i="0" u="none" strike="noStrike" dirty="0" smtClean="0">
                          <a:solidFill>
                            <a:srgbClr val="007400"/>
                          </a:solidFill>
                          <a:latin typeface="Arial" pitchFamily="34" charset="0"/>
                          <a:cs typeface="Arial" pitchFamily="34" charset="0"/>
                        </a:rPr>
                        <a:t>620</a:t>
                      </a:r>
                      <a:endParaRPr lang="ru-RU" sz="1200" b="1" i="0" u="none" strike="noStrike" dirty="0">
                        <a:solidFill>
                          <a:srgbClr val="0074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/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ru-RU" sz="1200" b="1" i="0" u="none" strike="noStrike" dirty="0" smtClean="0">
                          <a:solidFill>
                            <a:srgbClr val="007400"/>
                          </a:solidFill>
                          <a:latin typeface="Arial" pitchFamily="34" charset="0"/>
                          <a:cs typeface="Arial" pitchFamily="34" charset="0"/>
                        </a:rPr>
                        <a:t>26388</a:t>
                      </a:r>
                      <a:endParaRPr lang="ru-RU" sz="1200" b="1" i="0" u="none" strike="noStrike" dirty="0">
                        <a:solidFill>
                          <a:srgbClr val="0074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3748F7-606D-44F1-BDEC-B69557D06513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57698" name="TextBox 4"/>
          <p:cNvSpPr txBox="1">
            <a:spLocks noChangeArrowheads="1"/>
          </p:cNvSpPr>
          <p:nvPr/>
        </p:nvSpPr>
        <p:spPr bwMode="auto">
          <a:xfrm>
            <a:off x="90488" y="3175"/>
            <a:ext cx="990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/>
              <a:t>Региональный мониторинг грозовой активности:</a:t>
            </a:r>
          </a:p>
          <a:p>
            <a:pPr algn="ctr">
              <a:lnSpc>
                <a:spcPts val="2400"/>
              </a:lnSpc>
            </a:pPr>
            <a:r>
              <a:rPr lang="ru-RU" sz="2400" b="1"/>
              <a:t>Европейский регион</a:t>
            </a:r>
          </a:p>
        </p:txBody>
      </p:sp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217488" y="2989263"/>
            <a:ext cx="2274887" cy="515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i="1" spc="130" dirty="0">
                <a:latin typeface="Arial" panose="020B0604020202020204" pitchFamily="34" charset="0"/>
                <a:cs typeface="Arial" panose="020B0604020202020204" pitchFamily="34" charset="0"/>
              </a:rPr>
              <a:t>Схема расположения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грозорегистрационных</a:t>
            </a: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 датчиков</a:t>
            </a:r>
          </a:p>
          <a:p>
            <a:pPr algn="ctr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i="1" dirty="0">
                <a:latin typeface="Arial" panose="020B0604020202020204" pitchFamily="34" charset="0"/>
                <a:cs typeface="Arial" panose="020B0604020202020204" pitchFamily="34" charset="0"/>
              </a:rPr>
              <a:t>НИЦ «Планета» и ВГИ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578225"/>
            <a:ext cx="1911350" cy="254158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52400" y="6443663"/>
            <a:ext cx="9263063" cy="252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36000" tIns="36000" rIns="36000" bIns="36000" anchor="ctr">
            <a:spAutoFit/>
          </a:bodyPr>
          <a:lstStyle/>
          <a:p>
            <a:pPr fontAlgn="auto">
              <a:lnSpc>
                <a:spcPts val="140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Авиаметтелеком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ЦАО и др.), МЦ АУВД, Минобороны России (ГМС ВС РФ) </a:t>
            </a:r>
          </a:p>
        </p:txBody>
      </p:sp>
      <p:sp>
        <p:nvSpPr>
          <p:cNvPr id="157702" name="TextBox 20"/>
          <p:cNvSpPr txBox="1">
            <a:spLocks noChangeArrowheads="1"/>
          </p:cNvSpPr>
          <p:nvPr/>
        </p:nvSpPr>
        <p:spPr bwMode="auto">
          <a:xfrm>
            <a:off x="3962400" y="6096000"/>
            <a:ext cx="64928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ru-RU" sz="900" b="1">
                <a:solidFill>
                  <a:srgbClr val="C00000"/>
                </a:solidFill>
              </a:rPr>
              <a:t>04.07.2020</a:t>
            </a:r>
          </a:p>
        </p:txBody>
      </p:sp>
      <p:sp>
        <p:nvSpPr>
          <p:cNvPr id="157703" name="TextBox 21"/>
          <p:cNvSpPr txBox="1">
            <a:spLocks noChangeArrowheads="1"/>
          </p:cNvSpPr>
          <p:nvPr/>
        </p:nvSpPr>
        <p:spPr bwMode="auto">
          <a:xfrm>
            <a:off x="6629400" y="6259513"/>
            <a:ext cx="2481263" cy="128587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>
                <a:solidFill>
                  <a:srgbClr val="7C3B06"/>
                </a:solidFill>
              </a:rPr>
              <a:t>Московский</a:t>
            </a:r>
            <a:r>
              <a:rPr lang="ru-RU" sz="1000">
                <a:solidFill>
                  <a:srgbClr val="7C3B06"/>
                </a:solidFill>
              </a:rPr>
              <a:t> регион</a:t>
            </a:r>
          </a:p>
        </p:txBody>
      </p:sp>
      <p:sp>
        <p:nvSpPr>
          <p:cNvPr id="157704" name="TextBox 23"/>
          <p:cNvSpPr txBox="1">
            <a:spLocks noChangeArrowheads="1"/>
          </p:cNvSpPr>
          <p:nvPr/>
        </p:nvSpPr>
        <p:spPr bwMode="auto">
          <a:xfrm>
            <a:off x="7580313" y="6096000"/>
            <a:ext cx="649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ru-RU" sz="900" b="1">
                <a:solidFill>
                  <a:srgbClr val="C00000"/>
                </a:solidFill>
              </a:rPr>
              <a:t>07.07.2020</a:t>
            </a:r>
          </a:p>
        </p:txBody>
      </p:sp>
      <p:sp>
        <p:nvSpPr>
          <p:cNvPr id="157705" name="TextBox 24"/>
          <p:cNvSpPr txBox="1">
            <a:spLocks noChangeArrowheads="1"/>
          </p:cNvSpPr>
          <p:nvPr/>
        </p:nvSpPr>
        <p:spPr bwMode="auto">
          <a:xfrm>
            <a:off x="3081338" y="6259513"/>
            <a:ext cx="2481262" cy="128587"/>
          </a:xfrm>
          <a:prstGeom prst="rect">
            <a:avLst/>
          </a:prstGeom>
          <a:solidFill>
            <a:srgbClr val="FEF4EC"/>
          </a:solidFill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>
                <a:solidFill>
                  <a:srgbClr val="7C3B06"/>
                </a:solidFill>
              </a:rPr>
              <a:t>Европейский регион</a:t>
            </a:r>
          </a:p>
        </p:txBody>
      </p:sp>
      <p:sp>
        <p:nvSpPr>
          <p:cNvPr id="157706" name="TextBox 17"/>
          <p:cNvSpPr txBox="1">
            <a:spLocks noChangeArrowheads="1"/>
          </p:cNvSpPr>
          <p:nvPr/>
        </p:nvSpPr>
        <p:spPr bwMode="auto">
          <a:xfrm>
            <a:off x="2590800" y="2743200"/>
            <a:ext cx="7223125" cy="792163"/>
          </a:xfrm>
          <a:prstGeom prst="rect">
            <a:avLst/>
          </a:prstGeom>
          <a:solidFill>
            <a:srgbClr val="F5F8E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000" b="1"/>
              <a:t>За неделю зарегистрировано </a:t>
            </a:r>
            <a:r>
              <a:rPr lang="ru-RU" sz="1000" b="1">
                <a:solidFill>
                  <a:srgbClr val="007400"/>
                </a:solidFill>
              </a:rPr>
              <a:t>207767 </a:t>
            </a:r>
            <a:r>
              <a:rPr lang="ru-RU" sz="1000" b="1"/>
              <a:t>вспышек</a:t>
            </a:r>
            <a:r>
              <a:rPr lang="en-US" sz="1000" b="1"/>
              <a:t> </a:t>
            </a:r>
            <a:r>
              <a:rPr lang="ru-RU" sz="1000" b="1"/>
              <a:t>молний</a:t>
            </a:r>
            <a:r>
              <a:rPr lang="ru-RU" sz="1000"/>
              <a:t>: </a:t>
            </a:r>
            <a:r>
              <a:rPr lang="ru-RU" sz="1000" i="1"/>
              <a:t>Центральный ФО – </a:t>
            </a:r>
            <a:r>
              <a:rPr lang="ru-RU" sz="1000" b="1" i="1">
                <a:solidFill>
                  <a:srgbClr val="007400"/>
                </a:solidFill>
              </a:rPr>
              <a:t>149887, </a:t>
            </a:r>
            <a:r>
              <a:rPr lang="ru-RU" sz="1000" i="1"/>
              <a:t>Южный ФО – </a:t>
            </a:r>
            <a:r>
              <a:rPr lang="ru-RU" sz="1000" b="1" i="1">
                <a:solidFill>
                  <a:srgbClr val="007400"/>
                </a:solidFill>
              </a:rPr>
              <a:t>16628</a:t>
            </a:r>
            <a:r>
              <a:rPr lang="ru-RU" sz="1000" i="1"/>
              <a:t>, Северо-Кавказский ФО – </a:t>
            </a:r>
            <a:r>
              <a:rPr lang="ru-RU" sz="1000" b="1" i="1">
                <a:solidFill>
                  <a:srgbClr val="007400"/>
                </a:solidFill>
              </a:rPr>
              <a:t>12291</a:t>
            </a:r>
            <a:r>
              <a:rPr lang="ru-RU" sz="1000" i="1"/>
              <a:t>,</a:t>
            </a:r>
            <a:r>
              <a:rPr lang="en-US" sz="1000" b="1" i="1">
                <a:solidFill>
                  <a:srgbClr val="007400"/>
                </a:solidFill>
              </a:rPr>
              <a:t> </a:t>
            </a:r>
            <a:r>
              <a:rPr lang="ru-RU" sz="1000" i="1"/>
              <a:t>Приволжский ФО – </a:t>
            </a:r>
            <a:r>
              <a:rPr lang="ru-RU" sz="1000" b="1" i="1">
                <a:solidFill>
                  <a:srgbClr val="007400"/>
                </a:solidFill>
              </a:rPr>
              <a:t>10855</a:t>
            </a:r>
            <a:r>
              <a:rPr lang="ru-RU" sz="1000" i="1">
                <a:solidFill>
                  <a:srgbClr val="007400"/>
                </a:solidFill>
              </a:rPr>
              <a:t>, </a:t>
            </a:r>
            <a:r>
              <a:rPr lang="ru-RU" sz="1000" i="1"/>
              <a:t>Северо-Западный ФО – </a:t>
            </a:r>
            <a:r>
              <a:rPr lang="ru-RU" sz="1000" b="1" i="1">
                <a:solidFill>
                  <a:srgbClr val="007400"/>
                </a:solidFill>
              </a:rPr>
              <a:t>120</a:t>
            </a:r>
            <a:r>
              <a:rPr lang="ru-RU" sz="1000" i="1"/>
              <a:t>,</a:t>
            </a:r>
            <a:r>
              <a:rPr lang="en-US" sz="1000" i="1"/>
              <a:t> </a:t>
            </a:r>
            <a:r>
              <a:rPr lang="ru-RU" sz="1000" i="1"/>
              <a:t>над акваторией Черного</a:t>
            </a:r>
            <a:r>
              <a:rPr lang="en-US" sz="1000" i="1"/>
              <a:t> моря</a:t>
            </a:r>
            <a:r>
              <a:rPr lang="ru-RU" sz="1000" i="1"/>
              <a:t> – </a:t>
            </a:r>
            <a:r>
              <a:rPr lang="ru-RU" sz="1000" b="1" i="1">
                <a:solidFill>
                  <a:srgbClr val="007400"/>
                </a:solidFill>
              </a:rPr>
              <a:t>8804</a:t>
            </a:r>
            <a:r>
              <a:rPr lang="ru-RU" sz="1000" b="1">
                <a:solidFill>
                  <a:srgbClr val="007400"/>
                </a:solidFill>
              </a:rPr>
              <a:t>, </a:t>
            </a:r>
            <a:r>
              <a:rPr lang="ru-RU" sz="1000" i="1"/>
              <a:t>над акваторией </a:t>
            </a:r>
            <a:r>
              <a:rPr lang="en-US" sz="1000" i="1"/>
              <a:t>Азовског</a:t>
            </a:r>
            <a:r>
              <a:rPr lang="ru-RU" sz="1000" i="1"/>
              <a:t>о</a:t>
            </a:r>
            <a:r>
              <a:rPr lang="en-US" sz="1000" i="1"/>
              <a:t> моря</a:t>
            </a:r>
            <a:r>
              <a:rPr lang="ru-RU" sz="1000" i="1"/>
              <a:t> – </a:t>
            </a:r>
            <a:r>
              <a:rPr lang="ru-RU" sz="1000" b="1" i="1">
                <a:solidFill>
                  <a:srgbClr val="007400"/>
                </a:solidFill>
              </a:rPr>
              <a:t>950</a:t>
            </a:r>
            <a:r>
              <a:rPr lang="ru-RU" sz="1000" b="1">
                <a:solidFill>
                  <a:srgbClr val="007400"/>
                </a:solidFill>
              </a:rPr>
              <a:t>, </a:t>
            </a:r>
            <a:r>
              <a:rPr lang="ru-RU" sz="1000" i="1"/>
              <a:t>над акваторией </a:t>
            </a:r>
            <a:r>
              <a:rPr lang="en-US" sz="1000" i="1"/>
              <a:t>Каспийского моря</a:t>
            </a:r>
            <a:r>
              <a:rPr lang="ru-RU" sz="1000" i="1"/>
              <a:t> – </a:t>
            </a:r>
            <a:r>
              <a:rPr lang="ru-RU" sz="1000" b="1" i="1">
                <a:solidFill>
                  <a:srgbClr val="007400"/>
                </a:solidFill>
              </a:rPr>
              <a:t>0</a:t>
            </a:r>
            <a:r>
              <a:rPr lang="ru-RU" sz="1000" b="1">
                <a:solidFill>
                  <a:srgbClr val="007400"/>
                </a:solidFill>
              </a:rPr>
              <a:t>,</a:t>
            </a:r>
            <a:r>
              <a:rPr lang="en-US" sz="1000" b="1">
                <a:solidFill>
                  <a:srgbClr val="007400"/>
                </a:solidFill>
              </a:rPr>
              <a:t> </a:t>
            </a:r>
            <a:r>
              <a:rPr lang="ru-RU" sz="1000" i="1"/>
              <a:t>за границей РФ – </a:t>
            </a:r>
            <a:r>
              <a:rPr lang="ru-RU" sz="1000" b="1" i="1">
                <a:solidFill>
                  <a:srgbClr val="007400"/>
                </a:solidFill>
              </a:rPr>
              <a:t>8232.</a:t>
            </a:r>
            <a:endParaRPr lang="ru-RU" sz="1200" i="1"/>
          </a:p>
        </p:txBody>
      </p:sp>
      <p:pic>
        <p:nvPicPr>
          <p:cNvPr id="15770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2588" y="685800"/>
            <a:ext cx="67818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8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581400"/>
            <a:ext cx="35655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9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581400"/>
            <a:ext cx="35655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302500" y="3940175"/>
            <a:ext cx="1878013" cy="1817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lIns="72000" tIns="36000" rIns="72000" bIns="36000" anchor="ctr">
            <a:spAutoFit/>
          </a:bodyPr>
          <a:lstStyle/>
          <a:p>
            <a:pPr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потребители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: Росгидромет (Гидрометцентр России, Ситуационный центр и др.), Минобороны России (ГМС ВС РФ и др.), МЧС России (Центр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Антистихия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и др.). </a:t>
            </a:r>
          </a:p>
        </p:txBody>
      </p:sp>
      <p:sp>
        <p:nvSpPr>
          <p:cNvPr id="158722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536113" y="6491288"/>
            <a:ext cx="385762" cy="365125"/>
          </a:xfrm>
          <a:solidFill>
            <a:schemeClr val="accent1">
              <a:alpha val="58823"/>
            </a:schemeClr>
          </a:solidFill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AB9442-0B0E-4CF1-AE9C-DC8B826F9E29}" type="slidenum">
              <a:rPr 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175" y="47625"/>
            <a:ext cx="9906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26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400" b="1" spc="50" dirty="0">
                <a:latin typeface="Arial" panose="020B0604020202020204" pitchFamily="34" charset="0"/>
                <a:cs typeface="Arial" panose="020B0604020202020204" pitchFamily="34" charset="0"/>
              </a:rPr>
              <a:t>Глобальный мониторинг облачности</a:t>
            </a:r>
          </a:p>
        </p:txBody>
      </p:sp>
      <p:sp>
        <p:nvSpPr>
          <p:cNvPr id="158724" name="TextBox 19"/>
          <p:cNvSpPr txBox="1">
            <a:spLocks noChangeArrowheads="1"/>
          </p:cNvSpPr>
          <p:nvPr/>
        </p:nvSpPr>
        <p:spPr bwMode="auto">
          <a:xfrm>
            <a:off x="7264400" y="5905500"/>
            <a:ext cx="21748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Подготовлено за неделю:</a:t>
            </a:r>
          </a:p>
          <a:p>
            <a:pPr algn="ctr"/>
            <a:r>
              <a:rPr lang="ru-RU" sz="1400" b="1">
                <a:solidFill>
                  <a:srgbClr val="007400"/>
                </a:solidFill>
              </a:rPr>
              <a:t>476</a:t>
            </a:r>
            <a:r>
              <a:rPr lang="ru-RU" sz="1200"/>
              <a:t> карт</a:t>
            </a:r>
          </a:p>
        </p:txBody>
      </p:sp>
      <p:sp>
        <p:nvSpPr>
          <p:cNvPr id="158725" name="TextBox 32"/>
          <p:cNvSpPr txBox="1">
            <a:spLocks noChangeArrowheads="1"/>
          </p:cNvSpPr>
          <p:nvPr/>
        </p:nvSpPr>
        <p:spPr bwMode="auto">
          <a:xfrm>
            <a:off x="3962400" y="3082925"/>
            <a:ext cx="636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58726" name="TextBox 35"/>
          <p:cNvSpPr txBox="1">
            <a:spLocks noChangeArrowheads="1"/>
          </p:cNvSpPr>
          <p:nvPr/>
        </p:nvSpPr>
        <p:spPr bwMode="auto">
          <a:xfrm>
            <a:off x="4811713" y="6116638"/>
            <a:ext cx="1139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ru-RU" altLang="ru-RU" sz="800" i="1"/>
              <a:t>КА Электро-Л №2</a:t>
            </a:r>
          </a:p>
        </p:txBody>
      </p:sp>
      <p:sp>
        <p:nvSpPr>
          <p:cNvPr id="158727" name="TextBox 35"/>
          <p:cNvSpPr txBox="1">
            <a:spLocks noChangeArrowheads="1"/>
          </p:cNvSpPr>
          <p:nvPr/>
        </p:nvSpPr>
        <p:spPr bwMode="auto">
          <a:xfrm>
            <a:off x="728663" y="3048000"/>
            <a:ext cx="31575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ru-RU" altLang="ru-RU" sz="800" i="1"/>
              <a:t>КА </a:t>
            </a:r>
            <a:r>
              <a:rPr lang="en-US" altLang="ru-RU" sz="800" i="1"/>
              <a:t>GOES-W,E, METEOSAT-11,</a:t>
            </a:r>
            <a:r>
              <a:rPr lang="ru-RU" altLang="ru-RU" sz="800" i="1"/>
              <a:t> Электро-Л №2, </a:t>
            </a:r>
            <a:r>
              <a:rPr lang="en-US" altLang="ru-RU" sz="800" i="1"/>
              <a:t>HIMAWARI-8</a:t>
            </a:r>
            <a:endParaRPr lang="ru-RU" altLang="ru-RU" sz="800" i="1"/>
          </a:p>
        </p:txBody>
      </p:sp>
      <p:sp>
        <p:nvSpPr>
          <p:cNvPr id="158728" name="TextBox 18"/>
          <p:cNvSpPr txBox="1">
            <a:spLocks noChangeArrowheads="1"/>
          </p:cNvSpPr>
          <p:nvPr/>
        </p:nvSpPr>
        <p:spPr bwMode="auto">
          <a:xfrm>
            <a:off x="6383338" y="3059113"/>
            <a:ext cx="1606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i="1"/>
              <a:t>КА Метеор-М №2/МСУ-МР</a:t>
            </a:r>
            <a:endParaRPr lang="ru-RU" sz="800">
              <a:latin typeface="Calibri" pitchFamily="34" charset="0"/>
            </a:endParaRPr>
          </a:p>
        </p:txBody>
      </p:sp>
      <p:sp>
        <p:nvSpPr>
          <p:cNvPr id="158729" name="TextBox 21"/>
          <p:cNvSpPr txBox="1">
            <a:spLocks noChangeArrowheads="1"/>
          </p:cNvSpPr>
          <p:nvPr/>
        </p:nvSpPr>
        <p:spPr bwMode="auto">
          <a:xfrm>
            <a:off x="5053013" y="3097213"/>
            <a:ext cx="636587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</a:t>
            </a:r>
            <a:r>
              <a:rPr lang="en-US" sz="800" b="1">
                <a:solidFill>
                  <a:srgbClr val="C00000"/>
                </a:solidFill>
              </a:rPr>
              <a:t>0</a:t>
            </a:r>
            <a:endParaRPr lang="ru-RU" sz="800" b="1">
              <a:solidFill>
                <a:srgbClr val="C00000"/>
              </a:solidFill>
            </a:endParaRPr>
          </a:p>
        </p:txBody>
      </p:sp>
      <p:sp>
        <p:nvSpPr>
          <p:cNvPr id="158730" name="TextBox 24"/>
          <p:cNvSpPr txBox="1">
            <a:spLocks noChangeArrowheads="1"/>
          </p:cNvSpPr>
          <p:nvPr/>
        </p:nvSpPr>
        <p:spPr bwMode="auto">
          <a:xfrm>
            <a:off x="8697913" y="3103563"/>
            <a:ext cx="6365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58731" name="TextBox 28"/>
          <p:cNvSpPr txBox="1">
            <a:spLocks noChangeArrowheads="1"/>
          </p:cNvSpPr>
          <p:nvPr/>
        </p:nvSpPr>
        <p:spPr bwMode="auto">
          <a:xfrm>
            <a:off x="6451600" y="6165850"/>
            <a:ext cx="63658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58732" name="TextBox 29"/>
          <p:cNvSpPr txBox="1">
            <a:spLocks noChangeArrowheads="1"/>
          </p:cNvSpPr>
          <p:nvPr/>
        </p:nvSpPr>
        <p:spPr bwMode="auto">
          <a:xfrm>
            <a:off x="3810000" y="6199188"/>
            <a:ext cx="849313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800" b="1">
                <a:solidFill>
                  <a:srgbClr val="C00000"/>
                </a:solidFill>
              </a:rPr>
              <a:t>05</a:t>
            </a:r>
            <a:r>
              <a:rPr lang="ru-RU" sz="800" b="1">
                <a:solidFill>
                  <a:srgbClr val="C00000"/>
                </a:solidFill>
              </a:rPr>
              <a:t>.0</a:t>
            </a:r>
            <a:r>
              <a:rPr lang="en-US" sz="800" b="1">
                <a:solidFill>
                  <a:srgbClr val="C00000"/>
                </a:solidFill>
              </a:rPr>
              <a:t>7</a:t>
            </a:r>
            <a:r>
              <a:rPr lang="ru-RU" sz="800" b="1">
                <a:solidFill>
                  <a:srgbClr val="C00000"/>
                </a:solidFill>
              </a:rPr>
              <a:t>.2020</a:t>
            </a:r>
          </a:p>
        </p:txBody>
      </p:sp>
      <p:sp>
        <p:nvSpPr>
          <p:cNvPr id="158733" name="TextBox 35"/>
          <p:cNvSpPr txBox="1">
            <a:spLocks noChangeArrowheads="1"/>
          </p:cNvSpPr>
          <p:nvPr/>
        </p:nvSpPr>
        <p:spPr bwMode="auto">
          <a:xfrm>
            <a:off x="847725" y="6107113"/>
            <a:ext cx="1395413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ru-RU" altLang="ru-RU" sz="800" i="1"/>
              <a:t>КА Электро-Л №2</a:t>
            </a:r>
          </a:p>
        </p:txBody>
      </p:sp>
      <p:sp>
        <p:nvSpPr>
          <p:cNvPr id="158734" name="TextBox 3"/>
          <p:cNvSpPr txBox="1">
            <a:spLocks noChangeArrowheads="1"/>
          </p:cNvSpPr>
          <p:nvPr/>
        </p:nvSpPr>
        <p:spPr bwMode="auto">
          <a:xfrm>
            <a:off x="1706563" y="3298825"/>
            <a:ext cx="21161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24 раза в сутки </a:t>
            </a:r>
          </a:p>
        </p:txBody>
      </p:sp>
      <p:sp>
        <p:nvSpPr>
          <p:cNvPr id="158735" name="TextBox 23"/>
          <p:cNvSpPr txBox="1">
            <a:spLocks noChangeArrowheads="1"/>
          </p:cNvSpPr>
          <p:nvPr/>
        </p:nvSpPr>
        <p:spPr bwMode="auto">
          <a:xfrm>
            <a:off x="6143625" y="3276600"/>
            <a:ext cx="2009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 раза в сутки</a:t>
            </a:r>
          </a:p>
        </p:txBody>
      </p:sp>
      <p:sp>
        <p:nvSpPr>
          <p:cNvPr id="158736" name="TextBox 26"/>
          <p:cNvSpPr txBox="1">
            <a:spLocks noChangeArrowheads="1"/>
          </p:cNvSpPr>
          <p:nvPr/>
        </p:nvSpPr>
        <p:spPr bwMode="auto">
          <a:xfrm>
            <a:off x="4953000" y="6400800"/>
            <a:ext cx="20812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24 раза в сутки</a:t>
            </a:r>
          </a:p>
        </p:txBody>
      </p:sp>
      <p:sp>
        <p:nvSpPr>
          <p:cNvPr id="158737" name="TextBox 27"/>
          <p:cNvSpPr txBox="1">
            <a:spLocks noChangeArrowheads="1"/>
          </p:cNvSpPr>
          <p:nvPr/>
        </p:nvSpPr>
        <p:spPr bwMode="auto">
          <a:xfrm>
            <a:off x="1706563" y="6378575"/>
            <a:ext cx="19748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/>
              <a:t>Периодичность: 8 раз в сутки</a:t>
            </a:r>
          </a:p>
        </p:txBody>
      </p:sp>
      <p:sp>
        <p:nvSpPr>
          <p:cNvPr id="158738" name="AutoShape 2" descr="https://rcpod.ru/Prod/Meteo/Poludisk/li_2004060630_E0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39" name="AutoShape 4" descr="https://rcpod.ru/Prod/Meteo/Poludisk/li_2004130630_E050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40" name="AutoShape 8" descr="https://rcpod.ru/Prod/Meteo/Poludisk/li_2004270630_E050.jpg"/>
          <p:cNvSpPr>
            <a:spLocks noChangeAspect="1" noChangeArrowheads="1"/>
          </p:cNvSpPr>
          <p:nvPr/>
        </p:nvSpPr>
        <p:spPr bwMode="auto">
          <a:xfrm>
            <a:off x="612775" y="427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41" name="AutoShape 12" descr="https://rcpod.ru/Prod/Meteo/Poludisk/li_2005110630_E050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42" name="AutoShape 2" descr="https://rcpod.ru/Prod/Meteo/Poludisk/li_2005180630_E050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43" name="AutoShape 2" descr="https://rcpod.ru/Prod/Meteo/Poludisk/li_2005270630_E050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44" name="AutoShape 2" descr="https://rcpod.ru/Prod/Meteo/Poludisk/li_2006010630_E050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8745" name="AutoShape 2" descr="https://rcpod.ru/Prod/Meteo/Poludisk/li_2006020630_E050.jpg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58746" name="Picture 2" descr="http://planeta.infospace.ru/planeta_products/archive/products/image/01293397/2007051200_e2_4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538" y="495300"/>
            <a:ext cx="361473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47" name="Picture 4" descr="http://planeta.infospace.ru/planeta_products/archive/products/image/01293240/2007050636_m2_1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523875"/>
            <a:ext cx="1878012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8748" name="Picture 6" descr="http://planeta.infospace.ru/planeta_products/archive/products/image/01293246/2007050636_m2_1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3300" y="523875"/>
            <a:ext cx="1878013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2824" name="Picture 8" descr="http://planeta.infospace.ru/planeta_products/archive/products/image/01293340/2007051000_e2_4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1375" y="3597275"/>
            <a:ext cx="3644900" cy="25193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xtLst>
            <a:ext uri="{909E8E84-426E-40DD-AFC4-6F175D3DCCD1}"/>
          </a:extLst>
        </p:spPr>
      </p:pic>
      <p:pic>
        <p:nvPicPr>
          <p:cNvPr id="1587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11713" y="3597275"/>
            <a:ext cx="2290762" cy="2519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124392</TotalTime>
  <Words>3513</Words>
  <Application>Microsoft Office PowerPoint</Application>
  <PresentationFormat>Лист A4 (210x297 мм)</PresentationFormat>
  <Paragraphs>875</Paragraphs>
  <Slides>42</Slides>
  <Notes>28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Calibri</vt:lpstr>
      <vt:lpstr>Arial</vt:lpstr>
      <vt:lpstr>Symbol</vt:lpstr>
      <vt:lpstr>Wingdings</vt:lpstr>
      <vt:lpstr>Тема Office</vt:lpstr>
      <vt:lpstr>Image</vt:lpstr>
      <vt:lpstr>Диаграмма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Администратор1</dc:creator>
  <cp:lastModifiedBy>mground</cp:lastModifiedBy>
  <cp:revision>13017</cp:revision>
  <cp:lastPrinted>2019-11-28T13:36:21Z</cp:lastPrinted>
  <dcterms:created xsi:type="dcterms:W3CDTF">2014-04-15T12:59:46Z</dcterms:created>
  <dcterms:modified xsi:type="dcterms:W3CDTF">2020-07-09T14:38:07Z</dcterms:modified>
</cp:coreProperties>
</file>